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p:sldMasterIdLst>
    <p:sldMasterId id="2147484135" r:id="rId3"/>
  </p:sldMasterIdLst>
  <p:notesMasterIdLst>
    <p:notesMasterId r:id="rId16"/>
  </p:notesMasterIdLst>
  <p:sldIdLst>
    <p:sldId id="256" r:id="rId4"/>
    <p:sldId id="257" r:id="rId5"/>
    <p:sldId id="258" r:id="rId6"/>
    <p:sldId id="259" r:id="rId7"/>
    <p:sldId id="261" r:id="rId8"/>
    <p:sldId id="263" r:id="rId9"/>
    <p:sldId id="265" r:id="rId10"/>
    <p:sldId id="266" r:id="rId11"/>
    <p:sldId id="268" r:id="rId12"/>
    <p:sldId id="269" r:id="rId13"/>
    <p:sldId id="267" r:id="rId14"/>
    <p:sldId id="270" r:id="rId15"/>
  </p:sldIdLst>
  <p:sldSz cx="9144000" cy="6858000" type="screen4x3"/>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295">
          <p15:clr>
            <a:srgbClr val="A4A3A4"/>
          </p15:clr>
        </p15:guide>
        <p15:guide id="4"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029" autoAdjust="0"/>
    <p:restoredTop sz="86460" autoAdjust="0"/>
  </p:normalViewPr>
  <p:slideViewPr>
    <p:cSldViewPr showGuides="1">
      <p:cViewPr varScale="1">
        <p:scale>
          <a:sx n="49" d="100"/>
          <a:sy n="49" d="100"/>
        </p:scale>
        <p:origin x="192" y="1136"/>
      </p:cViewPr>
      <p:guideLst>
        <p:guide orient="horz" pos="2160"/>
        <p:guide pos="2880"/>
        <p:guide pos="295"/>
        <p:guide pos="546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howGuides="1">
      <p:cViewPr varScale="1">
        <p:scale>
          <a:sx n="97" d="100"/>
          <a:sy n="97" d="100"/>
        </p:scale>
        <p:origin x="312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E700A76-3976-AEBC-63C2-F559B8F00992}"/>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mn-cs"/>
              </a:defRPr>
            </a:lvl1pPr>
          </a:lstStyle>
          <a:p>
            <a:pPr>
              <a:defRPr/>
            </a:pPr>
            <a:endParaRPr lang="en-GB"/>
          </a:p>
        </p:txBody>
      </p:sp>
      <p:sp>
        <p:nvSpPr>
          <p:cNvPr id="4099" name="Rectangle 3">
            <a:extLst>
              <a:ext uri="{FF2B5EF4-FFF2-40B4-BE49-F238E27FC236}">
                <a16:creationId xmlns:a16="http://schemas.microsoft.com/office/drawing/2014/main" id="{E60485F8-54A9-038B-DE11-D1E0805DBC94}"/>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mn-cs"/>
              </a:defRPr>
            </a:lvl1pPr>
          </a:lstStyle>
          <a:p>
            <a:pPr>
              <a:defRPr/>
            </a:pPr>
            <a:endParaRPr lang="en-GB"/>
          </a:p>
        </p:txBody>
      </p:sp>
      <p:sp>
        <p:nvSpPr>
          <p:cNvPr id="14340" name="Rectangle 4">
            <a:extLst>
              <a:ext uri="{FF2B5EF4-FFF2-40B4-BE49-F238E27FC236}">
                <a16:creationId xmlns:a16="http://schemas.microsoft.com/office/drawing/2014/main" id="{05063E00-4DD6-4CF8-0DD4-9A4D86AF684A}"/>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EA69B5D-B942-96CF-EFE7-72BE155A9C8C}"/>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2C921F4-45EA-3B98-C212-0079E761B3D3}"/>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mn-cs"/>
              </a:defRPr>
            </a:lvl1pPr>
          </a:lstStyle>
          <a:p>
            <a:pPr>
              <a:defRPr/>
            </a:pPr>
            <a:endParaRPr lang="en-GB"/>
          </a:p>
        </p:txBody>
      </p:sp>
      <p:sp>
        <p:nvSpPr>
          <p:cNvPr id="4103" name="Rectangle 7">
            <a:extLst>
              <a:ext uri="{FF2B5EF4-FFF2-40B4-BE49-F238E27FC236}">
                <a16:creationId xmlns:a16="http://schemas.microsoft.com/office/drawing/2014/main" id="{2DB4E3EA-5804-6BC0-F7E2-A9787589FFF0}"/>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D3D12D4-FB70-2349-8497-836E929FD989}"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Arial" charset="0"/>
        <a:ea typeface="+mn-ea"/>
        <a:cs typeface="+mn-cs"/>
      </a:defRPr>
    </a:lvl1pPr>
    <a:lvl2pPr marL="457200" algn="l" rtl="0" eaLnBrk="0" fontAlgn="base" hangingPunct="0">
      <a:spcBef>
        <a:spcPct val="30000"/>
      </a:spcBef>
      <a:spcAft>
        <a:spcPct val="0"/>
      </a:spcAft>
      <a:defRPr sz="1400" kern="1200">
        <a:solidFill>
          <a:schemeClr val="tx1"/>
        </a:solidFill>
        <a:latin typeface="Arial" charset="0"/>
        <a:ea typeface="+mn-ea"/>
        <a:cs typeface="+mn-cs"/>
      </a:defRPr>
    </a:lvl2pPr>
    <a:lvl3pPr marL="914400" algn="l" rtl="0" eaLnBrk="0" fontAlgn="base" hangingPunct="0">
      <a:spcBef>
        <a:spcPct val="30000"/>
      </a:spcBef>
      <a:spcAft>
        <a:spcPct val="0"/>
      </a:spcAft>
      <a:defRPr sz="1400" kern="1200">
        <a:solidFill>
          <a:schemeClr val="tx1"/>
        </a:solidFill>
        <a:latin typeface="Arial" charset="0"/>
        <a:ea typeface="+mn-ea"/>
        <a:cs typeface="+mn-cs"/>
      </a:defRPr>
    </a:lvl3pPr>
    <a:lvl4pPr marL="1371600" algn="l" rtl="0" eaLnBrk="0" fontAlgn="base" hangingPunct="0">
      <a:spcBef>
        <a:spcPct val="30000"/>
      </a:spcBef>
      <a:spcAft>
        <a:spcPct val="0"/>
      </a:spcAft>
      <a:defRPr sz="1400" kern="1200">
        <a:solidFill>
          <a:schemeClr val="tx1"/>
        </a:solidFill>
        <a:latin typeface="Arial" charset="0"/>
        <a:ea typeface="+mn-ea"/>
        <a:cs typeface="+mn-cs"/>
      </a:defRPr>
    </a:lvl4pPr>
    <a:lvl5pPr marL="1828800" algn="l" rtl="0" eaLnBrk="0" fontAlgn="base" hangingPunct="0">
      <a:spcBef>
        <a:spcPct val="30000"/>
      </a:spcBef>
      <a:spcAft>
        <a:spcPct val="0"/>
      </a:spcAft>
      <a:defRPr sz="14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B20AF145-448C-34E3-F00A-A76D9AFEDE85}"/>
              </a:ext>
            </a:extLst>
          </p:cNvPr>
          <p:cNvSpPr>
            <a:spLocks noGrp="1" noRot="1" noChangeAspect="1" noChangeArrowheads="1" noTextEdit="1"/>
          </p:cNvSpPr>
          <p:nvPr>
            <p:ph type="sldImg"/>
          </p:nvPr>
        </p:nvSpPr>
        <p:spPr>
          <a:ln/>
        </p:spPr>
      </p:sp>
      <p:sp>
        <p:nvSpPr>
          <p:cNvPr id="16386" name="Notes Placeholder 2">
            <a:extLst>
              <a:ext uri="{FF2B5EF4-FFF2-40B4-BE49-F238E27FC236}">
                <a16:creationId xmlns:a16="http://schemas.microsoft.com/office/drawing/2014/main" id="{7CA2EE66-CB5B-C06E-DD16-E0507AC835B5}"/>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a:p>
            <a:endParaRPr lang="en-GB" altLang="en-US">
              <a:latin typeface="Arial" panose="020B0604020202020204" pitchFamily="34" charset="0"/>
            </a:endParaRPr>
          </a:p>
        </p:txBody>
      </p:sp>
      <p:sp>
        <p:nvSpPr>
          <p:cNvPr id="16387" name="Slide Number Placeholder 3">
            <a:extLst>
              <a:ext uri="{FF2B5EF4-FFF2-40B4-BE49-F238E27FC236}">
                <a16:creationId xmlns:a16="http://schemas.microsoft.com/office/drawing/2014/main" id="{59BFE33E-3C91-D914-43DB-995787D7347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463C885-9274-7E4E-A327-C769FD073458}" type="slidenum">
              <a:rPr lang="en-GB" altLang="en-US" smtClean="0"/>
              <a:pPr/>
              <a:t>1</a:t>
            </a:fld>
            <a:endParaRPr lang="en-GB"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a:extLst>
              <a:ext uri="{FF2B5EF4-FFF2-40B4-BE49-F238E27FC236}">
                <a16:creationId xmlns:a16="http://schemas.microsoft.com/office/drawing/2014/main" id="{C7DD3663-F751-0CF4-3799-5046BE6A9A6B}"/>
              </a:ext>
            </a:extLst>
          </p:cNvPr>
          <p:cNvSpPr>
            <a:spLocks noGrp="1" noRot="1" noChangeAspect="1" noChangeArrowheads="1" noTextEdit="1"/>
          </p:cNvSpPr>
          <p:nvPr>
            <p:ph type="sldImg"/>
          </p:nvPr>
        </p:nvSpPr>
        <p:spPr>
          <a:ln/>
        </p:spPr>
      </p:sp>
      <p:sp>
        <p:nvSpPr>
          <p:cNvPr id="34818" name="Notes Placeholder 2">
            <a:extLst>
              <a:ext uri="{FF2B5EF4-FFF2-40B4-BE49-F238E27FC236}">
                <a16:creationId xmlns:a16="http://schemas.microsoft.com/office/drawing/2014/main" id="{903771A5-9B99-8A85-AC28-6BD6B3720A54}"/>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Students may confuse the term ‘storage’ with secondary storage, i.e. hard disks. One way to help them get the concept right is to refer to memory (RAM) as primary storage, to hard disks as secondary storage, and to other types of storage (DVDs, USB sticks, etc.) as tertiary storage. The terms ‘primary’ and ‘secondary’ are important, as they demonstrate the distinction between RAM and hard disks.</a:t>
            </a:r>
          </a:p>
          <a:p>
            <a:endParaRPr lang="en-GB" altLang="en-US">
              <a:latin typeface="Arial" panose="020B0604020202020204" pitchFamily="34" charset="0"/>
            </a:endParaRPr>
          </a:p>
          <a:p>
            <a:r>
              <a:rPr lang="en-GB" altLang="en-US">
                <a:latin typeface="Arial" panose="020B0604020202020204" pitchFamily="34" charset="0"/>
              </a:rPr>
              <a:t>Student Activity 3</a:t>
            </a:r>
          </a:p>
        </p:txBody>
      </p:sp>
      <p:sp>
        <p:nvSpPr>
          <p:cNvPr id="34819" name="Slide Number Placeholder 3">
            <a:extLst>
              <a:ext uri="{FF2B5EF4-FFF2-40B4-BE49-F238E27FC236}">
                <a16:creationId xmlns:a16="http://schemas.microsoft.com/office/drawing/2014/main" id="{E5A5A951-27CB-900D-59D6-1244112E90F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87D640B-01FD-A040-8FDD-D696926A8A7B}" type="slidenum">
              <a:rPr lang="en-GB" altLang="en-US" smtClean="0"/>
              <a:pPr/>
              <a:t>10</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a:extLst>
              <a:ext uri="{FF2B5EF4-FFF2-40B4-BE49-F238E27FC236}">
                <a16:creationId xmlns:a16="http://schemas.microsoft.com/office/drawing/2014/main" id="{304C3592-67D9-739F-75EF-1A07ADB56211}"/>
              </a:ext>
            </a:extLst>
          </p:cNvPr>
          <p:cNvSpPr>
            <a:spLocks noGrp="1" noRot="1" noChangeAspect="1" noChangeArrowheads="1" noTextEdit="1"/>
          </p:cNvSpPr>
          <p:nvPr>
            <p:ph type="sldImg"/>
          </p:nvPr>
        </p:nvSpPr>
        <p:spPr>
          <a:ln/>
        </p:spPr>
      </p:sp>
      <p:sp>
        <p:nvSpPr>
          <p:cNvPr id="18434" name="Notes Placeholder 2">
            <a:extLst>
              <a:ext uri="{FF2B5EF4-FFF2-40B4-BE49-F238E27FC236}">
                <a16:creationId xmlns:a16="http://schemas.microsoft.com/office/drawing/2014/main" id="{CC51A13B-4F12-7F49-DAB7-C40BF422FC4A}"/>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latin typeface="Arial" panose="020B0604020202020204" pitchFamily="34" charset="0"/>
              </a:rPr>
              <a:t>Specification content: 3.1.1, 2.1.1, 2.2.4</a:t>
            </a:r>
          </a:p>
          <a:p>
            <a:endParaRPr lang="en-GB" altLang="en-US" dirty="0">
              <a:latin typeface="Arial" panose="020B0604020202020204" pitchFamily="34" charset="0"/>
            </a:endParaRPr>
          </a:p>
        </p:txBody>
      </p:sp>
      <p:sp>
        <p:nvSpPr>
          <p:cNvPr id="18435" name="Slide Number Placeholder 3">
            <a:extLst>
              <a:ext uri="{FF2B5EF4-FFF2-40B4-BE49-F238E27FC236}">
                <a16:creationId xmlns:a16="http://schemas.microsoft.com/office/drawing/2014/main" id="{1246E1B7-8E0D-7B1E-EAAA-E9BA3E943B0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3AAB24F-6B72-364F-8419-D705C63FCD2D}" type="slidenum">
              <a:rPr lang="en-GB" altLang="en-US" smtClean="0"/>
              <a:pPr/>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a:extLst>
              <a:ext uri="{FF2B5EF4-FFF2-40B4-BE49-F238E27FC236}">
                <a16:creationId xmlns:a16="http://schemas.microsoft.com/office/drawing/2014/main" id="{100A31C7-272B-5265-4904-54CF05D24847}"/>
              </a:ext>
            </a:extLst>
          </p:cNvPr>
          <p:cNvSpPr>
            <a:spLocks noGrp="1" noRot="1" noChangeAspect="1" noChangeArrowheads="1" noTextEdit="1"/>
          </p:cNvSpPr>
          <p:nvPr>
            <p:ph type="sldImg"/>
          </p:nvPr>
        </p:nvSpPr>
        <p:spPr>
          <a:ln/>
        </p:spPr>
      </p:sp>
      <p:sp>
        <p:nvSpPr>
          <p:cNvPr id="20482" name="Notes Placeholder 2">
            <a:extLst>
              <a:ext uri="{FF2B5EF4-FFF2-40B4-BE49-F238E27FC236}">
                <a16:creationId xmlns:a16="http://schemas.microsoft.com/office/drawing/2014/main" id="{560A0D8D-F439-67E5-27C4-7ABAE4E534A3}"/>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
        <p:nvSpPr>
          <p:cNvPr id="20483" name="Slide Number Placeholder 3">
            <a:extLst>
              <a:ext uri="{FF2B5EF4-FFF2-40B4-BE49-F238E27FC236}">
                <a16:creationId xmlns:a16="http://schemas.microsoft.com/office/drawing/2014/main" id="{29AB05BB-1541-34D4-6BD4-6F48F0D661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655268-1F4B-584A-BEC5-217F60FD3C39}" type="slidenum">
              <a:rPr lang="en-GB" altLang="en-US" smtClean="0"/>
              <a:pPr/>
              <a:t>3</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a:extLst>
              <a:ext uri="{FF2B5EF4-FFF2-40B4-BE49-F238E27FC236}">
                <a16:creationId xmlns:a16="http://schemas.microsoft.com/office/drawing/2014/main" id="{D7AEE448-6E98-9809-526B-5D7FA53EFB59}"/>
              </a:ext>
            </a:extLst>
          </p:cNvPr>
          <p:cNvSpPr>
            <a:spLocks noGrp="1" noRot="1" noChangeAspect="1" noChangeArrowheads="1" noTextEdit="1"/>
          </p:cNvSpPr>
          <p:nvPr>
            <p:ph type="sldImg"/>
          </p:nvPr>
        </p:nvSpPr>
        <p:spPr>
          <a:ln/>
        </p:spPr>
      </p:sp>
      <p:sp>
        <p:nvSpPr>
          <p:cNvPr id="22530" name="Notes Placeholder 2">
            <a:extLst>
              <a:ext uri="{FF2B5EF4-FFF2-40B4-BE49-F238E27FC236}">
                <a16:creationId xmlns:a16="http://schemas.microsoft.com/office/drawing/2014/main" id="{BEEA48D1-F652-105E-E970-E0DDCA5987FF}"/>
              </a:ext>
            </a:extLst>
          </p:cNvPr>
          <p:cNvSpPr>
            <a:spLocks noGrp="1" noChangeArrowheads="1"/>
          </p:cNvSpPr>
          <p:nvPr>
            <p:ph type="body" idx="1"/>
          </p:nvPr>
        </p:nvSpPr>
        <p:spPr>
          <a:xfrm>
            <a:off x="1141413" y="4500563"/>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a:p>
            <a:endParaRPr lang="en-GB" altLang="en-US">
              <a:latin typeface="Arial" panose="020B0604020202020204" pitchFamily="34" charset="0"/>
            </a:endParaRPr>
          </a:p>
        </p:txBody>
      </p:sp>
      <p:sp>
        <p:nvSpPr>
          <p:cNvPr id="22531" name="Slide Number Placeholder 3">
            <a:extLst>
              <a:ext uri="{FF2B5EF4-FFF2-40B4-BE49-F238E27FC236}">
                <a16:creationId xmlns:a16="http://schemas.microsoft.com/office/drawing/2014/main" id="{A1855F6B-EF18-CFBE-2B02-76B7702C8EB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D089354-1760-4544-8E4B-E49C51ACFFA4}" type="slidenum">
              <a:rPr lang="en-GB" altLang="en-US" smtClean="0"/>
              <a:pPr/>
              <a:t>4</a:t>
            </a:fld>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a:extLst>
              <a:ext uri="{FF2B5EF4-FFF2-40B4-BE49-F238E27FC236}">
                <a16:creationId xmlns:a16="http://schemas.microsoft.com/office/drawing/2014/main" id="{48F0B62B-2575-BC21-A492-60AC1D4EF59B}"/>
              </a:ext>
            </a:extLst>
          </p:cNvPr>
          <p:cNvSpPr>
            <a:spLocks noGrp="1" noRot="1" noChangeAspect="1" noChangeArrowheads="1" noTextEdit="1"/>
          </p:cNvSpPr>
          <p:nvPr>
            <p:ph type="sldImg"/>
          </p:nvPr>
        </p:nvSpPr>
        <p:spPr>
          <a:ln/>
        </p:spPr>
      </p:sp>
      <p:sp>
        <p:nvSpPr>
          <p:cNvPr id="24578" name="Notes Placeholder 2">
            <a:extLst>
              <a:ext uri="{FF2B5EF4-FFF2-40B4-BE49-F238E27FC236}">
                <a16:creationId xmlns:a16="http://schemas.microsoft.com/office/drawing/2014/main" id="{180871CE-B4C3-F43F-BAB9-1D1B43744C90}"/>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Buses are actually too small to see without magnification, but you can see how the buses are routed outside a microprocessor by looking at the gold pins of the microprocessor. Each of the pins represents a signal line or part of a bus that connects the microprocessor to the outside world. Looking at a mother board, you can see different kinds of buses (not necessarily data/address/control) represented by series of parallel lines of gold.</a:t>
            </a:r>
            <a:endParaRPr lang="en-US" altLang="en-US">
              <a:latin typeface="Arial" panose="020B0604020202020204" pitchFamily="34" charset="0"/>
            </a:endParaRPr>
          </a:p>
          <a:p>
            <a:endParaRPr lang="en-GB" altLang="en-US">
              <a:latin typeface="Arial" panose="020B0604020202020204" pitchFamily="34" charset="0"/>
            </a:endParaRPr>
          </a:p>
        </p:txBody>
      </p:sp>
      <p:sp>
        <p:nvSpPr>
          <p:cNvPr id="24579" name="Slide Number Placeholder 3">
            <a:extLst>
              <a:ext uri="{FF2B5EF4-FFF2-40B4-BE49-F238E27FC236}">
                <a16:creationId xmlns:a16="http://schemas.microsoft.com/office/drawing/2014/main" id="{8DA87E2F-5A29-D981-D09C-285138D47C9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10D3476-D710-3348-9C38-923ACA6A4E48}" type="slidenum">
              <a:rPr lang="en-GB" altLang="en-US" smtClean="0"/>
              <a:pPr/>
              <a:t>5</a:t>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a:extLst>
              <a:ext uri="{FF2B5EF4-FFF2-40B4-BE49-F238E27FC236}">
                <a16:creationId xmlns:a16="http://schemas.microsoft.com/office/drawing/2014/main" id="{B529E531-F14A-DB0D-C400-B13CC8583934}"/>
              </a:ext>
            </a:extLst>
          </p:cNvPr>
          <p:cNvSpPr>
            <a:spLocks noGrp="1" noRot="1" noChangeAspect="1" noChangeArrowheads="1" noTextEdit="1"/>
          </p:cNvSpPr>
          <p:nvPr>
            <p:ph type="sldImg"/>
          </p:nvPr>
        </p:nvSpPr>
        <p:spPr>
          <a:ln/>
        </p:spPr>
      </p:sp>
      <p:sp>
        <p:nvSpPr>
          <p:cNvPr id="26626" name="Notes Placeholder 2">
            <a:extLst>
              <a:ext uri="{FF2B5EF4-FFF2-40B4-BE49-F238E27FC236}">
                <a16:creationId xmlns:a16="http://schemas.microsoft.com/office/drawing/2014/main" id="{B93D7983-3273-BD77-ADE1-0549C132BAFD}"/>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Student Activity 1</a:t>
            </a:r>
            <a:endParaRPr lang="en-US" altLang="en-US">
              <a:latin typeface="Arial" panose="020B0604020202020204" pitchFamily="34" charset="0"/>
            </a:endParaRPr>
          </a:p>
        </p:txBody>
      </p:sp>
      <p:sp>
        <p:nvSpPr>
          <p:cNvPr id="26627" name="Slide Number Placeholder 3">
            <a:extLst>
              <a:ext uri="{FF2B5EF4-FFF2-40B4-BE49-F238E27FC236}">
                <a16:creationId xmlns:a16="http://schemas.microsoft.com/office/drawing/2014/main" id="{683EE3CD-8A24-C6FD-4753-A5B9450EF8D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3B65797-F4C7-FF4C-858E-FBE0AB8C4D80}" type="slidenum">
              <a:rPr lang="en-GB" altLang="en-US" smtClean="0"/>
              <a:pPr/>
              <a:t>6</a:t>
            </a:fld>
            <a:endParaRPr lang="en-GB"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10732EAD-F78F-4E6F-7798-0E78CA066FDF}"/>
              </a:ext>
            </a:extLst>
          </p:cNvPr>
          <p:cNvSpPr>
            <a:spLocks noGrp="1" noRot="1" noChangeAspect="1" noChangeArrowheads="1" noTextEdit="1"/>
          </p:cNvSpPr>
          <p:nvPr>
            <p:ph type="sldImg"/>
          </p:nvPr>
        </p:nvSpPr>
        <p:spPr>
          <a:ln/>
        </p:spPr>
      </p:sp>
      <p:sp>
        <p:nvSpPr>
          <p:cNvPr id="28674" name="Notes Placeholder 2">
            <a:extLst>
              <a:ext uri="{FF2B5EF4-FFF2-40B4-BE49-F238E27FC236}">
                <a16:creationId xmlns:a16="http://schemas.microsoft.com/office/drawing/2014/main" id="{E1661375-5A4F-7F71-B7AC-EB7D07DD765E}"/>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endParaRPr lang="en-GB" altLang="en-US">
              <a:latin typeface="Arial" panose="020B0604020202020204" pitchFamily="34" charset="0"/>
            </a:endParaRPr>
          </a:p>
        </p:txBody>
      </p:sp>
      <p:sp>
        <p:nvSpPr>
          <p:cNvPr id="28675" name="Slide Number Placeholder 3">
            <a:extLst>
              <a:ext uri="{FF2B5EF4-FFF2-40B4-BE49-F238E27FC236}">
                <a16:creationId xmlns:a16="http://schemas.microsoft.com/office/drawing/2014/main" id="{89D1D60E-922C-05E3-DB30-391DE848F72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06333C6-0F85-5F4F-B93F-C6C9865C1B9E}" type="slidenum">
              <a:rPr lang="en-GB" altLang="en-US" smtClean="0"/>
              <a:pPr/>
              <a:t>7</a:t>
            </a:fld>
            <a:endParaRPr lang="en-GB"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1E95ED66-6CF4-A730-16BB-CAB7376899CF}"/>
              </a:ext>
            </a:extLst>
          </p:cNvPr>
          <p:cNvSpPr>
            <a:spLocks noGrp="1" noRot="1" noChangeAspect="1" noChangeArrowheads="1" noTextEdit="1"/>
          </p:cNvSpPr>
          <p:nvPr>
            <p:ph type="sldImg"/>
          </p:nvPr>
        </p:nvSpPr>
        <p:spPr>
          <a:ln/>
        </p:spPr>
      </p:sp>
      <p:sp>
        <p:nvSpPr>
          <p:cNvPr id="30722" name="Notes Placeholder 2">
            <a:extLst>
              <a:ext uri="{FF2B5EF4-FFF2-40B4-BE49-F238E27FC236}">
                <a16:creationId xmlns:a16="http://schemas.microsoft.com/office/drawing/2014/main" id="{25BCA27D-AFA7-81EA-C986-F2E080D2E391}"/>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Students should remember these patterns as they have already done the lessons on binary. They should also remember the formula for calculating the maximum number of patterns available in any number of bits. Remind them that they have already covered this.</a:t>
            </a:r>
          </a:p>
          <a:p>
            <a:endParaRPr lang="en-GB" altLang="en-US">
              <a:latin typeface="Arial" panose="020B0604020202020204" pitchFamily="34" charset="0"/>
            </a:endParaRPr>
          </a:p>
          <a:p>
            <a:r>
              <a:rPr lang="en-GB" altLang="en-US">
                <a:latin typeface="Arial" panose="020B0604020202020204" pitchFamily="34" charset="0"/>
              </a:rPr>
              <a:t>Student Activity 2</a:t>
            </a:r>
          </a:p>
        </p:txBody>
      </p:sp>
      <p:sp>
        <p:nvSpPr>
          <p:cNvPr id="30723" name="Slide Number Placeholder 3">
            <a:extLst>
              <a:ext uri="{FF2B5EF4-FFF2-40B4-BE49-F238E27FC236}">
                <a16:creationId xmlns:a16="http://schemas.microsoft.com/office/drawing/2014/main" id="{40769A0C-EDCB-4996-451D-6853EA9F7D2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E58EFE1-23DB-DE41-BBFC-8E8E930D5273}" type="slidenum">
              <a:rPr lang="en-GB" altLang="en-US" smtClean="0"/>
              <a:pPr/>
              <a:t>8</a:t>
            </a:fld>
            <a:endParaRPr lang="en-GB"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9A82DBEF-94BD-D6D5-4BD4-669BF7727BC9}"/>
              </a:ext>
            </a:extLst>
          </p:cNvPr>
          <p:cNvSpPr>
            <a:spLocks noGrp="1" noRot="1" noChangeAspect="1" noChangeArrowheads="1" noTextEdit="1"/>
          </p:cNvSpPr>
          <p:nvPr>
            <p:ph type="sldImg"/>
          </p:nvPr>
        </p:nvSpPr>
        <p:spPr>
          <a:ln/>
        </p:spPr>
      </p:sp>
      <p:sp>
        <p:nvSpPr>
          <p:cNvPr id="32770" name="Notes Placeholder 2">
            <a:extLst>
              <a:ext uri="{FF2B5EF4-FFF2-40B4-BE49-F238E27FC236}">
                <a16:creationId xmlns:a16="http://schemas.microsoft.com/office/drawing/2014/main" id="{3F770E0D-7216-5041-243B-239EE4739BBD}"/>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GB" altLang="en-US">
                <a:latin typeface="Arial" panose="020B0604020202020204" pitchFamily="34" charset="0"/>
              </a:rPr>
              <a:t>The content of the memory in the table, from bottom to top, is ‘A’, ‘B’, ‘C’, ‘D’.</a:t>
            </a:r>
          </a:p>
        </p:txBody>
      </p:sp>
      <p:sp>
        <p:nvSpPr>
          <p:cNvPr id="32771" name="Slide Number Placeholder 3">
            <a:extLst>
              <a:ext uri="{FF2B5EF4-FFF2-40B4-BE49-F238E27FC236}">
                <a16:creationId xmlns:a16="http://schemas.microsoft.com/office/drawing/2014/main" id="{8DB59EFD-1B26-E368-CAC1-A0DBC5B1094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9B47828-0E90-6541-9237-EB8BA8293B83}" type="slidenum">
              <a:rPr lang="en-GB" altLang="en-US" smtClean="0"/>
              <a:pPr/>
              <a:t>9</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30EB4-12A2-6ECF-40D1-678196B00CCB}"/>
              </a:ext>
            </a:extLst>
          </p:cNvPr>
          <p:cNvSpPr txBox="1">
            <a:spLocks/>
          </p:cNvSpPr>
          <p:nvPr userDrawn="1"/>
        </p:nvSpPr>
        <p:spPr>
          <a:xfrm>
            <a:off x="-11113" y="2492375"/>
            <a:ext cx="9144001" cy="1873250"/>
          </a:xfrm>
          <a:prstGeom prst="rect">
            <a:avLst/>
          </a:prstGeom>
        </p:spPr>
        <p:txBody>
          <a:bodyPr/>
          <a:lstStyle>
            <a:lvl1pPr algn="ctr" rtl="0" eaLnBrk="0" fontAlgn="base" hangingPunct="0">
              <a:spcBef>
                <a:spcPct val="0"/>
              </a:spcBef>
              <a:spcAft>
                <a:spcPct val="0"/>
              </a:spcAft>
              <a:defRPr sz="3600" b="1">
                <a:solidFill>
                  <a:schemeClr val="tx2"/>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a:lstStyle>
          <a:p>
            <a:pPr>
              <a:defRPr/>
            </a:pPr>
            <a:endParaRPr lang="en-GB" altLang="en-US" dirty="0" err="1"/>
          </a:p>
          <a:p>
            <a:pPr>
              <a:defRPr/>
            </a:pPr>
            <a:r>
              <a:rPr lang="en-GB" altLang="en-US" sz="4400" dirty="0"/>
              <a:t>Y10-03-P15:</a:t>
            </a:r>
          </a:p>
          <a:p>
            <a:pPr>
              <a:defRPr/>
            </a:pPr>
            <a:r>
              <a:rPr lang="en-GB" altLang="en-US" sz="4400" kern="0" dirty="0"/>
              <a:t>Fetch-decode-execute (2)</a:t>
            </a:r>
          </a:p>
        </p:txBody>
      </p:sp>
      <p:sp>
        <p:nvSpPr>
          <p:cNvPr id="3" name="TextBox 1">
            <a:extLst>
              <a:ext uri="{FF2B5EF4-FFF2-40B4-BE49-F238E27FC236}">
                <a16:creationId xmlns:a16="http://schemas.microsoft.com/office/drawing/2014/main" id="{18A63062-901E-C5B3-52C4-62A4CA3F8F3D}"/>
              </a:ext>
            </a:extLst>
          </p:cNvPr>
          <p:cNvSpPr txBox="1">
            <a:spLocks noChangeArrowheads="1"/>
          </p:cNvSpPr>
          <p:nvPr userDrawn="1"/>
        </p:nvSpPr>
        <p:spPr bwMode="auto">
          <a:xfrm>
            <a:off x="-11113" y="0"/>
            <a:ext cx="9155113" cy="900113"/>
          </a:xfrm>
          <a:prstGeom prst="rect">
            <a:avLst/>
          </a:prstGeom>
          <a:solidFill>
            <a:srgbClr val="E5734D"/>
          </a:solidFill>
          <a:ln>
            <a:noFill/>
          </a:ln>
        </p:spPr>
        <p:txBody>
          <a:bodyPr anchor="ctr"/>
          <a:lstStyle>
            <a:lvl1pPr marL="358775">
              <a:tabLst>
                <a:tab pos="8615363" algn="r"/>
              </a:tabLst>
              <a:defRPr>
                <a:solidFill>
                  <a:schemeClr val="tx1"/>
                </a:solidFill>
                <a:latin typeface="Arial" panose="020B0604020202020204" pitchFamily="34" charset="0"/>
                <a:cs typeface="Arial" panose="020B0604020202020204" pitchFamily="34" charset="0"/>
              </a:defRPr>
            </a:lvl1pPr>
            <a:lvl2pPr marL="742950" indent="-285750">
              <a:tabLst>
                <a:tab pos="8615363" algn="r"/>
              </a:tabLst>
              <a:defRPr>
                <a:solidFill>
                  <a:schemeClr val="tx1"/>
                </a:solidFill>
                <a:latin typeface="Arial" panose="020B0604020202020204" pitchFamily="34" charset="0"/>
                <a:cs typeface="Arial" panose="020B0604020202020204" pitchFamily="34" charset="0"/>
              </a:defRPr>
            </a:lvl2pPr>
            <a:lvl3pPr marL="1143000" indent="-228600">
              <a:tabLst>
                <a:tab pos="8615363" algn="r"/>
              </a:tabLst>
              <a:defRPr>
                <a:solidFill>
                  <a:schemeClr val="tx1"/>
                </a:solidFill>
                <a:latin typeface="Arial" panose="020B0604020202020204" pitchFamily="34" charset="0"/>
                <a:cs typeface="Arial" panose="020B0604020202020204" pitchFamily="34" charset="0"/>
              </a:defRPr>
            </a:lvl3pPr>
            <a:lvl4pPr marL="1600200" indent="-228600">
              <a:tabLst>
                <a:tab pos="8615363" algn="r"/>
              </a:tabLst>
              <a:defRPr>
                <a:solidFill>
                  <a:schemeClr val="tx1"/>
                </a:solidFill>
                <a:latin typeface="Arial" panose="020B0604020202020204" pitchFamily="34" charset="0"/>
                <a:cs typeface="Arial" panose="020B0604020202020204" pitchFamily="34" charset="0"/>
              </a:defRPr>
            </a:lvl4pPr>
            <a:lvl5pPr marL="2057400" indent="-228600">
              <a:tabLst>
                <a:tab pos="8615363" algn="r"/>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9pPr>
          </a:lstStyle>
          <a:p>
            <a:pPr>
              <a:defRPr/>
            </a:pPr>
            <a:endParaRPr lang="en-GB" altLang="en-US" sz="2000"/>
          </a:p>
        </p:txBody>
      </p:sp>
      <p:sp>
        <p:nvSpPr>
          <p:cNvPr id="4" name="Footer Placeholder 4">
            <a:extLst>
              <a:ext uri="{FF2B5EF4-FFF2-40B4-BE49-F238E27FC236}">
                <a16:creationId xmlns:a16="http://schemas.microsoft.com/office/drawing/2014/main" id="{DA96E841-32DB-09DD-122D-52D8E4EF84F2}"/>
              </a:ext>
            </a:extLst>
          </p:cNvPr>
          <p:cNvSpPr>
            <a:spLocks noGrp="1" noChangeArrowheads="1"/>
          </p:cNvSpPr>
          <p:nvPr>
            <p:ph type="ftr" sz="quarter" idx="10"/>
          </p:nvPr>
        </p:nvSpPr>
        <p:spPr/>
        <p:txBody>
          <a:bodyPr/>
          <a:lstStyle>
            <a:lvl1pPr>
              <a:spcBef>
                <a:spcPct val="0"/>
              </a:spcBef>
              <a:buFontTx/>
              <a:buNone/>
              <a:defRPr sz="1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887022403"/>
      </p:ext>
    </p:extLst>
  </p:cSld>
  <p:clrMapOvr>
    <a:masterClrMapping/>
  </p:clrMapOvr>
  <p:transition>
    <p:sndAc>
      <p:stSnd>
        <p:snd r:embed="rId1" name="click.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68314" y="2196001"/>
            <a:ext cx="8207375" cy="3950444"/>
          </a:xfrm>
          <a:prstGeom prst="rect">
            <a:avLst/>
          </a:prstGeom>
        </p:spPr>
        <p:txBody>
          <a:bodyPr vert="eaVert"/>
          <a:lstStyle>
            <a:lvl1pPr>
              <a:buFont typeface="Wingdings" pitchFamily="2" charset="2"/>
              <a:buChar cha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32C0A35F-3B97-6BF0-5624-199BA8842B70}"/>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871688051"/>
      </p:ext>
    </p:extLst>
  </p:cSld>
  <p:clrMapOvr>
    <a:masterClrMapping/>
  </p:clrMapOvr>
  <p:transition>
    <p:sndAc>
      <p:stSnd>
        <p:snd r:embed="rId1" name="click.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95201"/>
            <a:ext cx="2057400" cy="4814540"/>
          </a:xfrm>
          <a:prstGeom prst="rect">
            <a:avLst/>
          </a:prstGeom>
        </p:spPr>
        <p:txBody>
          <a:bodyPr vert="eaVert"/>
          <a:lstStyle>
            <a:lvl1pPr>
              <a:defRPr>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57200" y="1195201"/>
            <a:ext cx="6019800" cy="4814540"/>
          </a:xfrm>
          <a:prstGeom prst="rect">
            <a:avLst/>
          </a:prstGeom>
        </p:spPr>
        <p:txBody>
          <a:bodyPr vert="eaVert"/>
          <a:lstStyle>
            <a:lvl1pP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06F8F1E7-4536-489A-5CED-E4437EB875FB}"/>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4024520909"/>
      </p:ext>
    </p:extLst>
  </p:cSld>
  <p:clrMapOvr>
    <a:masterClrMapping/>
  </p:clrMapOvr>
  <p:transition>
    <p:sndAc>
      <p:stSnd>
        <p:snd r:embed="rId1" name="click.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a:t>Click to edit Master title style</a:t>
            </a:r>
            <a:endParaRPr lang="en-GB"/>
          </a:p>
        </p:txBody>
      </p:sp>
      <p:sp>
        <p:nvSpPr>
          <p:cNvPr id="3" name="Table Placeholder 2"/>
          <p:cNvSpPr>
            <a:spLocks noGrp="1"/>
          </p:cNvSpPr>
          <p:nvPr>
            <p:ph type="tbl" idx="1"/>
          </p:nvPr>
        </p:nvSpPr>
        <p:spPr>
          <a:xfrm>
            <a:off x="479426" y="2196000"/>
            <a:ext cx="8207375" cy="4041312"/>
          </a:xfrm>
          <a:prstGeom prst="rect">
            <a:avLst/>
          </a:prstGeom>
        </p:spPr>
        <p:txBody>
          <a:bodyPr rtlCol="0">
            <a:normAutofit/>
          </a:bodyPr>
          <a:lstStyle/>
          <a:p>
            <a:pPr lvl="0"/>
            <a:endParaRPr lang="en-GB" noProof="0" dirty="0"/>
          </a:p>
        </p:txBody>
      </p:sp>
      <p:sp>
        <p:nvSpPr>
          <p:cNvPr id="4" name="Footer Placeholder 4">
            <a:extLst>
              <a:ext uri="{FF2B5EF4-FFF2-40B4-BE49-F238E27FC236}">
                <a16:creationId xmlns:a16="http://schemas.microsoft.com/office/drawing/2014/main" id="{8872078C-2199-EF63-CB51-267D562B2C94}"/>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901675898"/>
      </p:ext>
    </p:extLst>
  </p:cSld>
  <p:clrMapOvr>
    <a:masterClrMapping/>
  </p:clrMapOvr>
  <p:transition>
    <p:sndAc>
      <p:stSnd>
        <p:snd r:embed="rId1" name="click.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itle 1"/>
          <p:cNvSpPr>
            <a:spLocks noGrp="1"/>
          </p:cNvSpPr>
          <p:nvPr>
            <p:ph type="title"/>
          </p:nvPr>
        </p:nvSpPr>
        <p:spPr>
          <a:xfrm>
            <a:off x="457200" y="1195388"/>
            <a:ext cx="8229600" cy="863600"/>
          </a:xfrm>
          <a:prstGeom prst="rect">
            <a:avLst/>
          </a:prstGeom>
        </p:spPr>
        <p:txBody>
          <a:bodyPr/>
          <a:lstStyle>
            <a:lvl1pPr>
              <a:defRPr sz="3000"/>
            </a:lvl1pPr>
          </a:lstStyle>
          <a:p>
            <a:r>
              <a:rPr lang="en-GB" altLang="en-US" dirty="0"/>
              <a:t>Heading</a:t>
            </a:r>
          </a:p>
        </p:txBody>
      </p:sp>
      <p:sp>
        <p:nvSpPr>
          <p:cNvPr id="6" name="Content Placeholder 6"/>
          <p:cNvSpPr>
            <a:spLocks noGrp="1"/>
          </p:cNvSpPr>
          <p:nvPr>
            <p:ph sz="half" idx="1"/>
          </p:nvPr>
        </p:nvSpPr>
        <p:spPr>
          <a:xfrm>
            <a:off x="468313" y="2212975"/>
            <a:ext cx="2303462" cy="3592513"/>
          </a:xfrm>
          <a:prstGeom prst="rect">
            <a:avLst/>
          </a:prstGeom>
        </p:spPr>
        <p:txBody>
          <a:bodyPr/>
          <a:lstStyle/>
          <a:p>
            <a:r>
              <a:rPr lang="en-GB" dirty="0"/>
              <a:t>Subhead</a:t>
            </a:r>
          </a:p>
          <a:p>
            <a:r>
              <a:rPr lang="en-GB" dirty="0"/>
              <a:t>Bullet text</a:t>
            </a:r>
          </a:p>
          <a:p>
            <a:endParaRPr lang="en-GB" dirty="0"/>
          </a:p>
        </p:txBody>
      </p:sp>
      <p:sp>
        <p:nvSpPr>
          <p:cNvPr id="7" name="Content Placeholder 6"/>
          <p:cNvSpPr>
            <a:spLocks noGrp="1"/>
          </p:cNvSpPr>
          <p:nvPr>
            <p:ph sz="half" idx="10"/>
          </p:nvPr>
        </p:nvSpPr>
        <p:spPr>
          <a:xfrm>
            <a:off x="3421063" y="2212975"/>
            <a:ext cx="2303462" cy="3449638"/>
          </a:xfrm>
          <a:prstGeom prst="rect">
            <a:avLst/>
          </a:prstGeom>
        </p:spPr>
        <p:txBody>
          <a:bodyPr/>
          <a:lstStyle/>
          <a:p>
            <a:r>
              <a:rPr lang="en-GB" dirty="0"/>
              <a:t>Subhead</a:t>
            </a:r>
          </a:p>
          <a:p>
            <a:r>
              <a:rPr lang="en-GB" dirty="0"/>
              <a:t>Bullet text</a:t>
            </a:r>
          </a:p>
          <a:p>
            <a:endParaRPr lang="en-GB" dirty="0"/>
          </a:p>
        </p:txBody>
      </p:sp>
      <p:sp>
        <p:nvSpPr>
          <p:cNvPr id="8" name="Content Placeholder 6"/>
          <p:cNvSpPr>
            <a:spLocks noGrp="1"/>
          </p:cNvSpPr>
          <p:nvPr>
            <p:ph sz="half" idx="11"/>
          </p:nvPr>
        </p:nvSpPr>
        <p:spPr>
          <a:xfrm>
            <a:off x="6156325" y="2212975"/>
            <a:ext cx="2592388" cy="3736975"/>
          </a:xfrm>
          <a:prstGeom prst="rect">
            <a:avLst/>
          </a:prstGeom>
        </p:spPr>
        <p:txBody>
          <a:bodyPr/>
          <a:lstStyle/>
          <a:p>
            <a:r>
              <a:rPr lang="en-GB" dirty="0"/>
              <a:t>Subhead</a:t>
            </a:r>
          </a:p>
          <a:p>
            <a:r>
              <a:rPr lang="en-GB" dirty="0"/>
              <a:t>Bullet text</a:t>
            </a:r>
          </a:p>
        </p:txBody>
      </p:sp>
      <p:sp>
        <p:nvSpPr>
          <p:cNvPr id="2" name="Footer Placeholder 4">
            <a:extLst>
              <a:ext uri="{FF2B5EF4-FFF2-40B4-BE49-F238E27FC236}">
                <a16:creationId xmlns:a16="http://schemas.microsoft.com/office/drawing/2014/main" id="{D2933E55-BFBB-2FFB-47DB-16BAA73F96E6}"/>
              </a:ext>
            </a:extLst>
          </p:cNvPr>
          <p:cNvSpPr>
            <a:spLocks noGrp="1" noChangeArrowheads="1"/>
          </p:cNvSpPr>
          <p:nvPr>
            <p:ph type="ftr" sz="quarter" idx="12"/>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249620156"/>
      </p:ext>
    </p:extLst>
  </p:cSld>
  <p:clrMapOvr>
    <a:masterClrMapping/>
  </p:clrMapOvr>
  <p:transition>
    <p:sndAc>
      <p:stSnd>
        <p:snd r:embed="rId1" name="click.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Title 1"/>
          <p:cNvSpPr>
            <a:spLocks noGrp="1"/>
          </p:cNvSpPr>
          <p:nvPr>
            <p:ph type="title"/>
          </p:nvPr>
        </p:nvSpPr>
        <p:spPr>
          <a:xfrm>
            <a:off x="0" y="1195388"/>
            <a:ext cx="9144000" cy="863600"/>
          </a:xfrm>
          <a:prstGeom prst="rect">
            <a:avLst/>
          </a:prstGeom>
        </p:spPr>
        <p:txBody>
          <a:bodyPr/>
          <a:lstStyle>
            <a:lvl1pPr>
              <a:defRPr sz="3000"/>
            </a:lvl1pPr>
          </a:lstStyle>
          <a:p>
            <a:r>
              <a:rPr lang="en-GB" altLang="en-US" dirty="0"/>
              <a:t>Heading</a:t>
            </a:r>
          </a:p>
        </p:txBody>
      </p:sp>
      <p:sp>
        <p:nvSpPr>
          <p:cNvPr id="2" name="Footer Placeholder 4">
            <a:extLst>
              <a:ext uri="{FF2B5EF4-FFF2-40B4-BE49-F238E27FC236}">
                <a16:creationId xmlns:a16="http://schemas.microsoft.com/office/drawing/2014/main" id="{A275C9C9-9F08-4C7A-4552-DA5BC9959D97}"/>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228688094"/>
      </p:ext>
    </p:extLst>
  </p:cSld>
  <p:clrMapOvr>
    <a:masterClrMapping/>
  </p:clrMapOvr>
  <p:transition>
    <p:sndAc>
      <p:stSnd>
        <p:snd r:embed="rId1" name="click.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itle 1"/>
          <p:cNvSpPr>
            <a:spLocks noGrp="1"/>
          </p:cNvSpPr>
          <p:nvPr>
            <p:ph type="title"/>
          </p:nvPr>
        </p:nvSpPr>
        <p:spPr>
          <a:xfrm>
            <a:off x="457200" y="1195388"/>
            <a:ext cx="8229600" cy="863600"/>
          </a:xfrm>
          <a:prstGeom prst="rect">
            <a:avLst/>
          </a:prstGeom>
        </p:spPr>
        <p:txBody>
          <a:bodyPr/>
          <a:lstStyle>
            <a:lvl1pPr>
              <a:defRPr sz="3000"/>
            </a:lvl1pPr>
          </a:lstStyle>
          <a:p>
            <a:r>
              <a:rPr lang="en-GB" altLang="en-US" dirty="0"/>
              <a:t>Heading</a:t>
            </a:r>
          </a:p>
        </p:txBody>
      </p:sp>
      <p:sp>
        <p:nvSpPr>
          <p:cNvPr id="7" name="Content Placeholder 3"/>
          <p:cNvSpPr>
            <a:spLocks noGrp="1"/>
          </p:cNvSpPr>
          <p:nvPr>
            <p:ph sz="half" idx="2"/>
          </p:nvPr>
        </p:nvSpPr>
        <p:spPr>
          <a:xfrm>
            <a:off x="684213" y="2195513"/>
            <a:ext cx="7991475" cy="3609975"/>
          </a:xfrm>
          <a:prstGeom prst="rect">
            <a:avLst/>
          </a:prstGeom>
        </p:spPr>
        <p:txBody>
          <a:bodyPr/>
          <a:lstStyle>
            <a:lvl1pPr marL="342900" indent="-342900">
              <a:buFont typeface="Arial" panose="020B0604020202020204" pitchFamily="34" charset="0"/>
              <a:buChar char="•"/>
              <a:defRPr sz="2000">
                <a:latin typeface="Arial" panose="020B0604020202020204" pitchFamily="34" charset="0"/>
                <a:cs typeface="Arial" panose="020B0604020202020204" pitchFamily="34" charset="0"/>
              </a:defRPr>
            </a:lvl1pPr>
            <a:lvl2pPr marL="742950" indent="-285750">
              <a:buFont typeface="Arial" panose="020B0604020202020204" pitchFamily="34" charset="0"/>
              <a:buChar char="•"/>
              <a:defRPr sz="2000">
                <a:latin typeface="Arial" panose="020B0604020202020204" pitchFamily="34" charset="0"/>
                <a:cs typeface="Arial" panose="020B0604020202020204" pitchFamily="34" charset="0"/>
              </a:defRPr>
            </a:lvl2pPr>
          </a:lstStyle>
          <a:p>
            <a:r>
              <a:rPr lang="en-GB" altLang="en-US" dirty="0"/>
              <a:t>Body text </a:t>
            </a:r>
            <a:r>
              <a:rPr lang="en-GB" altLang="en-US" dirty="0" err="1"/>
              <a:t>xxxxxxxxxxxxxxxxxxxxxxxxxxxxxxxxxxxxxxxxx</a:t>
            </a:r>
            <a:r>
              <a:rPr lang="en-GB" altLang="en-US" dirty="0"/>
              <a:t>:</a:t>
            </a:r>
          </a:p>
          <a:p>
            <a:pPr lvl="1"/>
            <a:r>
              <a:rPr lang="en-GB" altLang="en-US" dirty="0"/>
              <a:t>Bullet text</a:t>
            </a:r>
          </a:p>
          <a:p>
            <a:pPr lvl="1"/>
            <a:r>
              <a:rPr lang="en-GB" altLang="en-US" dirty="0"/>
              <a:t>Bullet text</a:t>
            </a:r>
          </a:p>
          <a:p>
            <a:pPr lvl="1"/>
            <a:endParaRPr lang="en-GB" altLang="en-US" dirty="0"/>
          </a:p>
        </p:txBody>
      </p:sp>
      <p:sp>
        <p:nvSpPr>
          <p:cNvPr id="2" name="Footer Placeholder 4">
            <a:extLst>
              <a:ext uri="{FF2B5EF4-FFF2-40B4-BE49-F238E27FC236}">
                <a16:creationId xmlns:a16="http://schemas.microsoft.com/office/drawing/2014/main" id="{3F04959B-9D70-FC86-D41D-D95C8C9CBD67}"/>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482734727"/>
      </p:ext>
    </p:extLst>
  </p:cSld>
  <p:clrMapOvr>
    <a:masterClrMapping/>
  </p:clrMapOvr>
  <p:transition>
    <p:sndAc>
      <p:stSnd>
        <p:snd r:embed="rId1" name="click.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 name="Picture 5" descr="Always Learning">
            <a:extLst>
              <a:ext uri="{FF2B5EF4-FFF2-40B4-BE49-F238E27FC236}">
                <a16:creationId xmlns:a16="http://schemas.microsoft.com/office/drawing/2014/main" id="{71B66586-2AE8-CC55-A9FD-ED315016652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356350"/>
            <a:ext cx="17621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457200" y="1195388"/>
            <a:ext cx="8229600" cy="863600"/>
          </a:xfrm>
          <a:prstGeom prst="rect">
            <a:avLst/>
          </a:prstGeom>
        </p:spPr>
        <p:txBody>
          <a:bodyPr/>
          <a:lstStyle>
            <a:lvl1pPr>
              <a:defRPr sz="3000"/>
            </a:lvl1pPr>
          </a:lstStyle>
          <a:p>
            <a:r>
              <a:rPr lang="en-US" altLang="en-US" dirty="0"/>
              <a:t>Heading</a:t>
            </a:r>
            <a:endParaRPr lang="en-GB" altLang="en-US" dirty="0"/>
          </a:p>
        </p:txBody>
      </p:sp>
      <p:sp>
        <p:nvSpPr>
          <p:cNvPr id="10" name="Content Placeholder 2"/>
          <p:cNvSpPr>
            <a:spLocks noGrp="1"/>
          </p:cNvSpPr>
          <p:nvPr>
            <p:ph sz="half" idx="1"/>
          </p:nvPr>
        </p:nvSpPr>
        <p:spPr>
          <a:xfrm>
            <a:off x="468313" y="2195513"/>
            <a:ext cx="4027487" cy="3681412"/>
          </a:xfrm>
          <a:prstGeom prst="rect">
            <a:avLst/>
          </a:prstGeom>
        </p:spPr>
        <p:txBody>
          <a:bodyPr/>
          <a:lstStyle/>
          <a:p>
            <a:r>
              <a:rPr lang="en-GB" dirty="0"/>
              <a:t>Blue subhead</a:t>
            </a:r>
          </a:p>
          <a:p>
            <a:r>
              <a:rPr lang="en-GB" dirty="0"/>
              <a:t>Bullet text</a:t>
            </a:r>
          </a:p>
          <a:p>
            <a:endParaRPr lang="en-GB" dirty="0"/>
          </a:p>
          <a:p>
            <a:endParaRPr lang="en-GB" dirty="0"/>
          </a:p>
        </p:txBody>
      </p:sp>
      <p:sp>
        <p:nvSpPr>
          <p:cNvPr id="11" name="Content Placeholder 3"/>
          <p:cNvSpPr>
            <a:spLocks noGrp="1"/>
          </p:cNvSpPr>
          <p:nvPr>
            <p:ph sz="half" idx="2"/>
          </p:nvPr>
        </p:nvSpPr>
        <p:spPr>
          <a:xfrm>
            <a:off x="4648200" y="2195512"/>
            <a:ext cx="4027488" cy="3681411"/>
          </a:xfrm>
          <a:prstGeom prst="rect">
            <a:avLst/>
          </a:prstGeom>
        </p:spPr>
        <p:txBody>
          <a:bodyPr/>
          <a:lstStyle/>
          <a:p>
            <a:r>
              <a:rPr lang="en-GB" dirty="0"/>
              <a:t>Blue subhead</a:t>
            </a:r>
          </a:p>
          <a:p>
            <a:r>
              <a:rPr lang="en-GB" dirty="0"/>
              <a:t>Bullet text</a:t>
            </a:r>
          </a:p>
        </p:txBody>
      </p:sp>
      <p:sp>
        <p:nvSpPr>
          <p:cNvPr id="3" name="Footer Placeholder 4">
            <a:extLst>
              <a:ext uri="{FF2B5EF4-FFF2-40B4-BE49-F238E27FC236}">
                <a16:creationId xmlns:a16="http://schemas.microsoft.com/office/drawing/2014/main" id="{EB3325FF-797E-7CCB-13C4-E53D9E7291EC}"/>
              </a:ext>
            </a:extLst>
          </p:cNvPr>
          <p:cNvSpPr>
            <a:spLocks noGrp="1" noChangeArrowheads="1"/>
          </p:cNvSpPr>
          <p:nvPr>
            <p:ph type="ftr" sz="quarter" idx="10"/>
          </p:nvPr>
        </p:nvSpPr>
        <p:spPr/>
        <p:txBody>
          <a:bodyPr/>
          <a:lstStyle>
            <a:lvl1pPr>
              <a:spcBef>
                <a:spcPct val="0"/>
              </a:spcBef>
              <a:buFontTx/>
              <a:buNone/>
              <a:defRPr sz="1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52427224"/>
      </p:ext>
    </p:extLst>
  </p:cSld>
  <p:clrMapOvr>
    <a:masterClrMapping/>
  </p:clrMapOvr>
  <p:transition>
    <p:sndAc>
      <p:stSnd>
        <p:snd r:embed="rId1" name="click.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lvl1pPr>
              <a:defRPr sz="3000"/>
            </a:lvl1pPr>
          </a:lstStyle>
          <a:p>
            <a:r>
              <a:rPr lang="en-US" dirty="0"/>
              <a:t>Click to edit Master title style</a:t>
            </a:r>
            <a:endParaRPr lang="en-GB" dirty="0"/>
          </a:p>
        </p:txBody>
      </p:sp>
      <p:sp>
        <p:nvSpPr>
          <p:cNvPr id="3" name="Footer Placeholder 4">
            <a:extLst>
              <a:ext uri="{FF2B5EF4-FFF2-40B4-BE49-F238E27FC236}">
                <a16:creationId xmlns:a16="http://schemas.microsoft.com/office/drawing/2014/main" id="{C6E0F5E9-CBC8-2949-3792-1BCCADA5E972}"/>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888649506"/>
      </p:ext>
    </p:extLst>
  </p:cSld>
  <p:clrMapOvr>
    <a:masterClrMapping/>
  </p:clrMapOvr>
  <p:transition>
    <p:sndAc>
      <p:stSnd>
        <p:snd r:embed="rId1" name="click.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C70CC16-37F7-400C-2839-7EB1C1C69A89}"/>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035463365"/>
      </p:ext>
    </p:extLst>
  </p:cSld>
  <p:clrMapOvr>
    <a:masterClrMapping/>
  </p:clrMapOvr>
  <p:transition>
    <p:sndAc>
      <p:stSnd>
        <p:snd r:embed="rId1" name="click.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1195200"/>
            <a:ext cx="3008313" cy="86564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457201" y="2132857"/>
            <a:ext cx="3008313" cy="399330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Content Placeholder 2"/>
          <p:cNvSpPr>
            <a:spLocks noGrp="1"/>
          </p:cNvSpPr>
          <p:nvPr>
            <p:ph idx="1"/>
          </p:nvPr>
        </p:nvSpPr>
        <p:spPr>
          <a:xfrm>
            <a:off x="3575050" y="1195201"/>
            <a:ext cx="5111751" cy="4785395"/>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F9AE16E0-58D1-9E29-FCF8-4FA2FF9ED9F9}"/>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54779811"/>
      </p:ext>
    </p:extLst>
  </p:cSld>
  <p:clrMapOvr>
    <a:masterClrMapping/>
  </p:clrMapOvr>
  <p:transition>
    <p:sndAc>
      <p:stSnd>
        <p:snd r:embed="rId1" name="click.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96752"/>
            <a:ext cx="5486400" cy="3530823"/>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2" name="Title 1"/>
          <p:cNvSpPr>
            <a:spLocks noGrp="1"/>
          </p:cNvSpPr>
          <p:nvPr>
            <p:ph type="title"/>
          </p:nvPr>
        </p:nvSpPr>
        <p:spPr>
          <a:xfrm>
            <a:off x="1792288" y="4800601"/>
            <a:ext cx="5486400" cy="56673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1792288" y="5440363"/>
            <a:ext cx="5486400" cy="7318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Footer Placeholder 4">
            <a:extLst>
              <a:ext uri="{FF2B5EF4-FFF2-40B4-BE49-F238E27FC236}">
                <a16:creationId xmlns:a16="http://schemas.microsoft.com/office/drawing/2014/main" id="{A95E4E64-C04B-1F67-9FC2-93313CCA2CDE}"/>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934650627"/>
      </p:ext>
    </p:extLst>
  </p:cSld>
  <p:clrMapOvr>
    <a:masterClrMapping/>
  </p:clrMapOvr>
  <p:transition>
    <p:sndAc>
      <p:stSnd>
        <p:snd r:embed="rId1" name="click.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5" descr="Always Learning">
            <a:extLst>
              <a:ext uri="{FF2B5EF4-FFF2-40B4-BE49-F238E27FC236}">
                <a16:creationId xmlns:a16="http://schemas.microsoft.com/office/drawing/2014/main" id="{C21E2C7F-0357-294F-F705-D5469C93B3EA}"/>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6356350"/>
            <a:ext cx="17621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4">
            <a:extLst>
              <a:ext uri="{FF2B5EF4-FFF2-40B4-BE49-F238E27FC236}">
                <a16:creationId xmlns:a16="http://schemas.microsoft.com/office/drawing/2014/main" id="{AFD5B11F-88F4-B261-4259-83560F025FB6}"/>
              </a:ext>
            </a:extLst>
          </p:cNvPr>
          <p:cNvSpPr>
            <a:spLocks noGrp="1" noChangeArrowheads="1"/>
          </p:cNvSpPr>
          <p:nvPr>
            <p:ph type="ftr" sz="quarter" idx="3"/>
          </p:nvPr>
        </p:nvSpPr>
        <p:spPr bwMode="auto">
          <a:xfrm>
            <a:off x="0" y="6459538"/>
            <a:ext cx="9144000" cy="287337"/>
          </a:xfrm>
          <a:prstGeom prst="rect">
            <a:avLst/>
          </a:prstGeom>
          <a:noFill/>
        </p:spPr>
        <p:txBody>
          <a:bodyPr vert="horz" wrap="square" lIns="91440" tIns="45720" rIns="91440" bIns="45720" numCol="1" anchor="t" anchorCtr="0" compatLnSpc="1">
            <a:prstTxWarp prst="textNoShape">
              <a:avLst/>
            </a:prstTxWarp>
          </a:bodyPr>
          <a:lstStyle>
            <a:lvl1pPr algn="ctr">
              <a:spcBef>
                <a:spcPct val="0"/>
              </a:spcBef>
              <a:buFontTx/>
              <a:buNone/>
              <a:defRPr sz="1000">
                <a:solidFill>
                  <a:schemeClr val="bg2"/>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a:t>
            </a:r>
          </a:p>
        </p:txBody>
      </p:sp>
      <p:sp>
        <p:nvSpPr>
          <p:cNvPr id="1028" name="TextBox 1">
            <a:extLst>
              <a:ext uri="{FF2B5EF4-FFF2-40B4-BE49-F238E27FC236}">
                <a16:creationId xmlns:a16="http://schemas.microsoft.com/office/drawing/2014/main" id="{B84FE340-EF24-02BC-7880-61C2C5EC4FC3}"/>
              </a:ext>
            </a:extLst>
          </p:cNvPr>
          <p:cNvSpPr txBox="1">
            <a:spLocks noChangeArrowheads="1"/>
          </p:cNvSpPr>
          <p:nvPr userDrawn="1"/>
        </p:nvSpPr>
        <p:spPr bwMode="auto">
          <a:xfrm>
            <a:off x="3175" y="0"/>
            <a:ext cx="9136063" cy="493713"/>
          </a:xfrm>
          <a:prstGeom prst="rect">
            <a:avLst/>
          </a:prstGeom>
          <a:solidFill>
            <a:srgbClr val="E5734D">
              <a:alpha val="50196"/>
            </a:srgbClr>
          </a:solidFill>
          <a:ln>
            <a:noFill/>
          </a:ln>
        </p:spPr>
        <p:txBody>
          <a:bodyPr anchor="ctr"/>
          <a:lstStyle>
            <a:lvl1pPr marL="358775">
              <a:tabLst>
                <a:tab pos="8615363" algn="r"/>
              </a:tabLst>
              <a:defRPr>
                <a:solidFill>
                  <a:schemeClr val="tx1"/>
                </a:solidFill>
                <a:latin typeface="Arial" panose="020B0604020202020204" pitchFamily="34" charset="0"/>
                <a:cs typeface="Arial" panose="020B0604020202020204" pitchFamily="34" charset="0"/>
              </a:defRPr>
            </a:lvl1pPr>
            <a:lvl2pPr marL="742950" indent="-285750">
              <a:tabLst>
                <a:tab pos="8615363" algn="r"/>
              </a:tabLst>
              <a:defRPr>
                <a:solidFill>
                  <a:schemeClr val="tx1"/>
                </a:solidFill>
                <a:latin typeface="Arial" panose="020B0604020202020204" pitchFamily="34" charset="0"/>
                <a:cs typeface="Arial" panose="020B0604020202020204" pitchFamily="34" charset="0"/>
              </a:defRPr>
            </a:lvl2pPr>
            <a:lvl3pPr marL="1143000" indent="-228600">
              <a:tabLst>
                <a:tab pos="8615363" algn="r"/>
              </a:tabLst>
              <a:defRPr>
                <a:solidFill>
                  <a:schemeClr val="tx1"/>
                </a:solidFill>
                <a:latin typeface="Arial" panose="020B0604020202020204" pitchFamily="34" charset="0"/>
                <a:cs typeface="Arial" panose="020B0604020202020204" pitchFamily="34" charset="0"/>
              </a:defRPr>
            </a:lvl3pPr>
            <a:lvl4pPr marL="1600200" indent="-228600">
              <a:tabLst>
                <a:tab pos="8615363" algn="r"/>
              </a:tabLst>
              <a:defRPr>
                <a:solidFill>
                  <a:schemeClr val="tx1"/>
                </a:solidFill>
                <a:latin typeface="Arial" panose="020B0604020202020204" pitchFamily="34" charset="0"/>
                <a:cs typeface="Arial" panose="020B0604020202020204" pitchFamily="34" charset="0"/>
              </a:defRPr>
            </a:lvl4pPr>
            <a:lvl5pPr marL="2057400" indent="-228600">
              <a:tabLst>
                <a:tab pos="8615363" algn="r"/>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9pPr>
          </a:lstStyle>
          <a:p>
            <a:pPr>
              <a:defRPr/>
            </a:pPr>
            <a:r>
              <a:rPr lang="en-GB" altLang="en-US" sz="1600" b="1" dirty="0"/>
              <a:t>Y10-03-P15: Fetch-decode-execute (2)</a:t>
            </a:r>
            <a:endParaRPr lang="en-GB" altLang="en-US" sz="1600" dirty="0"/>
          </a:p>
        </p:txBody>
      </p:sp>
    </p:spTree>
  </p:cSld>
  <p:clrMap bg1="lt1" tx1="dk1" bg2="lt2" tx2="dk2" accent1="accent1" accent2="accent2" accent3="accent3" accent4="accent4" accent5="accent5" accent6="accent6" hlink="hlink" folHlink="folHlink"/>
  <p:sldLayoutIdLst>
    <p:sldLayoutId id="2147485220" r:id="rId1"/>
    <p:sldLayoutId id="2147485221" r:id="rId2"/>
    <p:sldLayoutId id="2147485222" r:id="rId3"/>
    <p:sldLayoutId id="2147485223" r:id="rId4"/>
    <p:sldLayoutId id="2147485224" r:id="rId5"/>
    <p:sldLayoutId id="2147485225" r:id="rId6"/>
    <p:sldLayoutId id="2147485226" r:id="rId7"/>
    <p:sldLayoutId id="2147485227" r:id="rId8"/>
    <p:sldLayoutId id="2147485228" r:id="rId9"/>
    <p:sldLayoutId id="2147485229" r:id="rId10"/>
    <p:sldLayoutId id="2147485230" r:id="rId11"/>
    <p:sldLayoutId id="2147485231" r:id="rId12"/>
  </p:sldLayoutIdLst>
  <p:transition>
    <p:sndAc>
      <p:stSnd>
        <p:snd r:embed="rId14" name="click.wav"/>
      </p:stSnd>
    </p:sndAc>
  </p:transition>
  <p:hf sldNum="0" hdr="0" dt="0"/>
  <p:txStyles>
    <p:titleStyle>
      <a:lvl1pPr algn="ctr" rtl="0" eaLnBrk="0" fontAlgn="base" hangingPunct="0">
        <a:spcBef>
          <a:spcPct val="0"/>
        </a:spcBef>
        <a:spcAft>
          <a:spcPct val="0"/>
        </a:spcAft>
        <a:defRPr sz="4400" b="1">
          <a:solidFill>
            <a:schemeClr val="tx2"/>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2pPr>
      <a:lvl3pPr marL="1143000" indent="-22860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3pPr>
      <a:lvl4pPr marL="1600200" indent="-22860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4pPr>
      <a:lvl5pPr marL="2057400" indent="-228600" algn="l" rtl="0" eaLnBrk="0" fontAlgn="base" hangingPunct="0">
        <a:spcBef>
          <a:spcPct val="20000"/>
        </a:spcBef>
        <a:spcAft>
          <a:spcPct val="0"/>
        </a:spcAft>
        <a:buFont typeface="Wingdings" pitchFamily="2" charset="2"/>
        <a:buChar char="»"/>
        <a:defRPr sz="2400">
          <a:solidFill>
            <a:schemeClr val="tx1"/>
          </a:solidFill>
          <a:latin typeface="+mn-lt"/>
          <a:cs typeface="Arial" panose="020B0604020202020204" pitchFamily="34" charset="0"/>
        </a:defRPr>
      </a:lvl5pPr>
      <a:lvl6pPr marL="2514600" indent="-228600" algn="l" rtl="0" fontAlgn="base">
        <a:spcBef>
          <a:spcPct val="20000"/>
        </a:spcBef>
        <a:spcAft>
          <a:spcPct val="0"/>
        </a:spcAft>
        <a:buFont typeface="Wingdings" pitchFamily="2" charset="2"/>
        <a:defRPr sz="2400">
          <a:solidFill>
            <a:schemeClr val="tx1"/>
          </a:solidFill>
          <a:latin typeface="+mn-lt"/>
        </a:defRPr>
      </a:lvl6pPr>
      <a:lvl7pPr marL="2971800" indent="-228600" algn="l" rtl="0" fontAlgn="base">
        <a:spcBef>
          <a:spcPct val="20000"/>
        </a:spcBef>
        <a:spcAft>
          <a:spcPct val="0"/>
        </a:spcAft>
        <a:buFont typeface="Wingdings" pitchFamily="2" charset="2"/>
        <a:defRPr sz="2400">
          <a:solidFill>
            <a:schemeClr val="tx1"/>
          </a:solidFill>
          <a:latin typeface="+mn-lt"/>
        </a:defRPr>
      </a:lvl7pPr>
      <a:lvl8pPr marL="3429000" indent="-228600" algn="l" rtl="0" fontAlgn="base">
        <a:spcBef>
          <a:spcPct val="20000"/>
        </a:spcBef>
        <a:spcAft>
          <a:spcPct val="0"/>
        </a:spcAft>
        <a:buFont typeface="Wingdings" pitchFamily="2" charset="2"/>
        <a:defRPr sz="2400">
          <a:solidFill>
            <a:schemeClr val="tx1"/>
          </a:solidFill>
          <a:latin typeface="+mn-lt"/>
        </a:defRPr>
      </a:lvl8pPr>
      <a:lvl9pPr marL="3886200" indent="-228600" algn="l" rtl="0" fontAlgn="base">
        <a:spcBef>
          <a:spcPct val="20000"/>
        </a:spcBef>
        <a:spcAft>
          <a:spcPct val="0"/>
        </a:spcAft>
        <a:buFont typeface="Wingdings" pitchFamily="2" charset="2"/>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ndAc>
      <p:stSnd>
        <p:snd r:embed="rId3" name="click.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Footer Placeholder 1">
            <a:extLst>
              <a:ext uri="{FF2B5EF4-FFF2-40B4-BE49-F238E27FC236}">
                <a16:creationId xmlns:a16="http://schemas.microsoft.com/office/drawing/2014/main" id="{2B700E3E-B9B0-6F71-6053-F576B6CE8663}"/>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33794" name="Title 2">
            <a:extLst>
              <a:ext uri="{FF2B5EF4-FFF2-40B4-BE49-F238E27FC236}">
                <a16:creationId xmlns:a16="http://schemas.microsoft.com/office/drawing/2014/main" id="{542C9714-2A5E-64B4-81C3-87D9BF9F7BC1}"/>
              </a:ext>
            </a:extLst>
          </p:cNvPr>
          <p:cNvSpPr>
            <a:spLocks noGrp="1" noChangeArrowheads="1"/>
          </p:cNvSpPr>
          <p:nvPr>
            <p:ph type="title"/>
          </p:nvPr>
        </p:nvSpPr>
        <p:spPr bwMode="auto">
          <a:xfrm>
            <a:off x="457200" y="8366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Memory (RAM)</a:t>
            </a:r>
            <a:endParaRPr lang="en-GB" altLang="en-US"/>
          </a:p>
        </p:txBody>
      </p:sp>
      <p:sp>
        <p:nvSpPr>
          <p:cNvPr id="33795" name="Content Placeholder 3">
            <a:extLst>
              <a:ext uri="{FF2B5EF4-FFF2-40B4-BE49-F238E27FC236}">
                <a16:creationId xmlns:a16="http://schemas.microsoft.com/office/drawing/2014/main" id="{AD92F394-5534-4842-2652-DE463C965219}"/>
              </a:ext>
            </a:extLst>
          </p:cNvPr>
          <p:cNvSpPr>
            <a:spLocks noGrp="1" noChangeArrowheads="1"/>
          </p:cNvSpPr>
          <p:nvPr>
            <p:ph sz="half" idx="2"/>
          </p:nvPr>
        </p:nvSpPr>
        <p:spPr bwMode="auto">
          <a:xfrm>
            <a:off x="576263" y="1700213"/>
            <a:ext cx="7991475" cy="4475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Random Access Memory (RAM) is volatile memory – this means that its contents are erased when its power supply is turned off.</a:t>
            </a:r>
          </a:p>
          <a:p>
            <a:pPr marL="0" indent="0">
              <a:buFont typeface="Arial" panose="020B0604020202020204" pitchFamily="34" charset="0"/>
              <a:buNone/>
            </a:pPr>
            <a:r>
              <a:rPr lang="en-GB" altLang="en-US"/>
              <a:t>RAM is often referred to as ‘primary storage’, as it sits close to the CPU.</a:t>
            </a:r>
          </a:p>
          <a:p>
            <a:pPr marL="0" indent="0">
              <a:buFont typeface="Arial" panose="020B0604020202020204" pitchFamily="34" charset="0"/>
              <a:buNone/>
            </a:pPr>
            <a:r>
              <a:rPr lang="en-GB" altLang="en-US"/>
              <a:t>However, it isn’t possible to keep a computer on permanently. So it is necessary to have somewhere to store the programs and data (that make a computer general purpose) when the power is switched off.</a:t>
            </a:r>
          </a:p>
          <a:p>
            <a:pPr marL="0" indent="0">
              <a:buFont typeface="Arial" panose="020B0604020202020204" pitchFamily="34" charset="0"/>
              <a:buNone/>
            </a:pPr>
            <a:r>
              <a:rPr lang="en-GB" altLang="en-US"/>
              <a:t>The non-volatile storage required for this job is most often a hard disk.</a:t>
            </a:r>
          </a:p>
          <a:p>
            <a:pPr marL="0" indent="0">
              <a:buFont typeface="Arial" panose="020B0604020202020204" pitchFamily="34" charset="0"/>
              <a:buNone/>
            </a:pPr>
            <a:r>
              <a:rPr lang="en-GB" altLang="en-US"/>
              <a:t>Hard disks are often referred to as ‘secondary storage’, to make them distinct from ‘primary storage’.</a:t>
            </a:r>
          </a:p>
          <a:p>
            <a:pPr marL="0" indent="0">
              <a:buFont typeface="Wingdings" pitchFamily="2" charset="2"/>
              <a:buNone/>
            </a:pPr>
            <a:endParaRPr lang="en-US" altLang="en-US"/>
          </a:p>
        </p:txBody>
      </p:sp>
    </p:spTree>
  </p:cSld>
  <p:clrMapOvr>
    <a:masterClrMapping/>
  </p:clrMapOvr>
  <p:transition>
    <p:sndAc>
      <p:stSnd>
        <p:snd r:embed="rId3" name="click.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a:extLst>
              <a:ext uri="{FF2B5EF4-FFF2-40B4-BE49-F238E27FC236}">
                <a16:creationId xmlns:a16="http://schemas.microsoft.com/office/drawing/2014/main" id="{4CDDEFE0-95F6-D4BB-CB73-465A1C7EBCDE}"/>
              </a:ext>
            </a:extLst>
          </p:cNvPr>
          <p:cNvSpPr>
            <a:spLocks noGrp="1" noChangeArrowheads="1"/>
          </p:cNvSpPr>
          <p:nvPr>
            <p:ph type="title"/>
          </p:nvPr>
        </p:nvSpPr>
        <p:spPr bwMode="auto">
          <a:xfrm>
            <a:off x="457200" y="8366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Wrap up: you have learned how to…</a:t>
            </a:r>
          </a:p>
        </p:txBody>
      </p:sp>
      <p:sp>
        <p:nvSpPr>
          <p:cNvPr id="3" name="Content Placeholder 2">
            <a:extLst>
              <a:ext uri="{FF2B5EF4-FFF2-40B4-BE49-F238E27FC236}">
                <a16:creationId xmlns:a16="http://schemas.microsoft.com/office/drawing/2014/main" id="{0771EE1B-D565-21DF-0B26-10275598341C}"/>
              </a:ext>
            </a:extLst>
          </p:cNvPr>
          <p:cNvSpPr>
            <a:spLocks noGrp="1"/>
          </p:cNvSpPr>
          <p:nvPr>
            <p:ph sz="half" idx="2"/>
          </p:nvPr>
        </p:nvSpPr>
        <p:spPr>
          <a:xfrm>
            <a:off x="576263" y="1698625"/>
            <a:ext cx="7991475" cy="4538663"/>
          </a:xfrm>
        </p:spPr>
        <p:txBody>
          <a:bodyPr/>
          <a:lstStyle/>
          <a:p>
            <a:pPr>
              <a:spcAft>
                <a:spcPts val="480"/>
              </a:spcAft>
              <a:buFont typeface="Wingdings" pitchFamily="2" charset="2"/>
              <a:buChar char="ü"/>
              <a:defRPr/>
            </a:pPr>
            <a:r>
              <a:rPr lang="en-GB" dirty="0"/>
              <a:t>Explain the role of buses in the fetch-decode-execute cycle</a:t>
            </a:r>
          </a:p>
          <a:p>
            <a:pPr lvl="1">
              <a:spcAft>
                <a:spcPts val="480"/>
              </a:spcAft>
              <a:defRPr/>
            </a:pPr>
            <a:r>
              <a:rPr lang="en-GB" dirty="0"/>
              <a:t>The data bus carries data between memory and the CPU</a:t>
            </a:r>
          </a:p>
          <a:p>
            <a:pPr lvl="1">
              <a:spcAft>
                <a:spcPts val="480"/>
              </a:spcAft>
              <a:defRPr/>
            </a:pPr>
            <a:r>
              <a:rPr lang="en-GB" dirty="0"/>
              <a:t>The control bus carries control signals</a:t>
            </a:r>
          </a:p>
          <a:p>
            <a:pPr lvl="1">
              <a:spcAft>
                <a:spcPts val="480"/>
              </a:spcAft>
              <a:defRPr/>
            </a:pPr>
            <a:r>
              <a:rPr lang="en-GB" dirty="0"/>
              <a:t>The address bus carries the address of a memory location</a:t>
            </a:r>
          </a:p>
          <a:p>
            <a:pPr>
              <a:spcAft>
                <a:spcPts val="480"/>
              </a:spcAft>
              <a:buFont typeface="Wingdings" pitchFamily="2" charset="2"/>
              <a:buChar char="ü"/>
              <a:defRPr/>
            </a:pPr>
            <a:r>
              <a:rPr lang="en-GB" dirty="0"/>
              <a:t>Explain the relationship between the width of the address bus and the number of memory locations that can be addressed.</a:t>
            </a:r>
          </a:p>
          <a:p>
            <a:pPr lvl="1">
              <a:spcAft>
                <a:spcPts val="480"/>
              </a:spcAft>
              <a:defRPr/>
            </a:pPr>
            <a:r>
              <a:rPr lang="en-GB" dirty="0"/>
              <a:t>Each unique address identifies one memory location.</a:t>
            </a:r>
          </a:p>
          <a:p>
            <a:pPr lvl="1">
              <a:spcAft>
                <a:spcPts val="480"/>
              </a:spcAft>
              <a:defRPr/>
            </a:pPr>
            <a:r>
              <a:rPr lang="en-GB" dirty="0"/>
              <a:t>The more ‘bandwidth’ that is available in the address bus, the more uniquely identifiable memory locations there are</a:t>
            </a:r>
          </a:p>
          <a:p>
            <a:pPr marL="0" indent="0">
              <a:buFont typeface="Wingdings" pitchFamily="2" charset="2"/>
              <a:buNone/>
              <a:defRPr/>
            </a:pPr>
            <a:endParaRPr lang="en-US" dirty="0"/>
          </a:p>
        </p:txBody>
      </p:sp>
      <p:sp>
        <p:nvSpPr>
          <p:cNvPr id="35843" name="Footer Placeholder 3">
            <a:extLst>
              <a:ext uri="{FF2B5EF4-FFF2-40B4-BE49-F238E27FC236}">
                <a16:creationId xmlns:a16="http://schemas.microsoft.com/office/drawing/2014/main" id="{8D08AD35-FE09-1C0D-E6EB-86050AB0827C}"/>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cSld>
  <p:clrMapOvr>
    <a:masterClrMapping/>
  </p:clrMapOvr>
  <p:transition>
    <p:sndAc>
      <p:stSnd>
        <p:snd r:embed="rId2" name="click.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a:extLst>
              <a:ext uri="{FF2B5EF4-FFF2-40B4-BE49-F238E27FC236}">
                <a16:creationId xmlns:a16="http://schemas.microsoft.com/office/drawing/2014/main" id="{87454854-6C46-3ABC-5635-D24FCD9DC895}"/>
              </a:ext>
            </a:extLst>
          </p:cNvPr>
          <p:cNvSpPr>
            <a:spLocks noGrp="1" noChangeArrowheads="1"/>
          </p:cNvSpPr>
          <p:nvPr>
            <p:ph type="title"/>
          </p:nvPr>
        </p:nvSpPr>
        <p:spPr bwMode="auto">
          <a:xfrm>
            <a:off x="457200" y="8366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and you have learned how to…</a:t>
            </a:r>
          </a:p>
        </p:txBody>
      </p:sp>
      <p:sp>
        <p:nvSpPr>
          <p:cNvPr id="3" name="Content Placeholder 2">
            <a:extLst>
              <a:ext uri="{FF2B5EF4-FFF2-40B4-BE49-F238E27FC236}">
                <a16:creationId xmlns:a16="http://schemas.microsoft.com/office/drawing/2014/main" id="{C34C5110-0042-6019-F9C5-7E8736E81249}"/>
              </a:ext>
            </a:extLst>
          </p:cNvPr>
          <p:cNvSpPr>
            <a:spLocks noGrp="1"/>
          </p:cNvSpPr>
          <p:nvPr>
            <p:ph sz="half" idx="2"/>
          </p:nvPr>
        </p:nvSpPr>
        <p:spPr>
          <a:xfrm>
            <a:off x="576263" y="1698625"/>
            <a:ext cx="7991475" cy="4538663"/>
          </a:xfrm>
        </p:spPr>
        <p:txBody>
          <a:bodyPr/>
          <a:lstStyle/>
          <a:p>
            <a:pPr>
              <a:spcAft>
                <a:spcPts val="480"/>
              </a:spcAft>
              <a:buFont typeface="Wingdings" pitchFamily="2" charset="2"/>
              <a:buChar char="ü"/>
              <a:defRPr/>
            </a:pPr>
            <a:r>
              <a:rPr lang="en-GB" dirty="0"/>
              <a:t>Calculate the number of addressable memory locations provided by an address bus of a specified width.</a:t>
            </a:r>
          </a:p>
          <a:p>
            <a:pPr lvl="1">
              <a:spcAft>
                <a:spcPts val="480"/>
              </a:spcAft>
              <a:defRPr/>
            </a:pPr>
            <a:r>
              <a:rPr lang="en-GB" dirty="0"/>
              <a:t>Use 2</a:t>
            </a:r>
            <a:r>
              <a:rPr lang="en-GB" baseline="30000" dirty="0"/>
              <a:t>n</a:t>
            </a:r>
            <a:r>
              <a:rPr lang="en-GB" dirty="0"/>
              <a:t> to calculate the number </a:t>
            </a:r>
            <a:r>
              <a:rPr lang="en-GB"/>
              <a:t>of unique binary </a:t>
            </a:r>
            <a:r>
              <a:rPr lang="en-GB" dirty="0"/>
              <a:t>patterns that can be produced by </a:t>
            </a:r>
            <a:r>
              <a:rPr lang="en-GB" i="1" dirty="0"/>
              <a:t>n</a:t>
            </a:r>
            <a:r>
              <a:rPr lang="en-GB" dirty="0"/>
              <a:t> bits. </a:t>
            </a:r>
          </a:p>
          <a:p>
            <a:pPr>
              <a:spcAft>
                <a:spcPts val="480"/>
              </a:spcAft>
              <a:buFont typeface="Wingdings" pitchFamily="2" charset="2"/>
              <a:buChar char="ü"/>
              <a:defRPr/>
            </a:pPr>
            <a:r>
              <a:rPr lang="en-GB" dirty="0"/>
              <a:t>Know the difference between primary and secondary and volatile and non-volatile storage</a:t>
            </a:r>
          </a:p>
          <a:p>
            <a:pPr lvl="1">
              <a:spcAft>
                <a:spcPts val="480"/>
              </a:spcAft>
              <a:defRPr/>
            </a:pPr>
            <a:r>
              <a:rPr lang="en-GB" dirty="0"/>
              <a:t>RAM is primary storage. It is volatile so only retains its contents when there is a connected power supply</a:t>
            </a:r>
          </a:p>
          <a:p>
            <a:pPr lvl="1">
              <a:spcAft>
                <a:spcPts val="480"/>
              </a:spcAft>
              <a:defRPr/>
            </a:pPr>
            <a:r>
              <a:rPr lang="en-GB" dirty="0"/>
              <a:t>A hard disk is secondary storage. It is non-volatile so retains its contents even if there is no connected power supply</a:t>
            </a:r>
          </a:p>
          <a:p>
            <a:pPr lvl="1">
              <a:spcAft>
                <a:spcPts val="480"/>
              </a:spcAft>
              <a:defRPr/>
            </a:pPr>
            <a:endParaRPr lang="en-GB" dirty="0"/>
          </a:p>
          <a:p>
            <a:pPr marL="0" indent="0">
              <a:buFont typeface="Wingdings" pitchFamily="2" charset="2"/>
              <a:buNone/>
              <a:defRPr/>
            </a:pPr>
            <a:endParaRPr lang="en-US" dirty="0"/>
          </a:p>
        </p:txBody>
      </p:sp>
      <p:sp>
        <p:nvSpPr>
          <p:cNvPr id="36867" name="Footer Placeholder 3">
            <a:extLst>
              <a:ext uri="{FF2B5EF4-FFF2-40B4-BE49-F238E27FC236}">
                <a16:creationId xmlns:a16="http://schemas.microsoft.com/office/drawing/2014/main" id="{72850A5D-2112-F901-7ABE-841DF39C7D39}"/>
              </a:ext>
            </a:extLst>
          </p:cNvPr>
          <p:cNvSpPr>
            <a:spLocks noGrp="1" noChangeArrowheads="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2"/>
                </a:solidFill>
              </a:rPr>
              <a:t>© Pearson Education Ltd 2020. Copying permitted for purchasing institution only. </a:t>
            </a:r>
          </a:p>
        </p:txBody>
      </p:sp>
    </p:spTree>
  </p:cSld>
  <p:clrMapOvr>
    <a:masterClrMapping/>
  </p:clrMapOvr>
  <p:transition>
    <p:sndAc>
      <p:stSnd>
        <p:snd r:embed="rId2" name="click.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Footer Placeholder 1">
            <a:extLst>
              <a:ext uri="{FF2B5EF4-FFF2-40B4-BE49-F238E27FC236}">
                <a16:creationId xmlns:a16="http://schemas.microsoft.com/office/drawing/2014/main" id="{2E1A9E24-3611-D880-73AA-D9F43957276D}"/>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17410" name="Title 2">
            <a:extLst>
              <a:ext uri="{FF2B5EF4-FFF2-40B4-BE49-F238E27FC236}">
                <a16:creationId xmlns:a16="http://schemas.microsoft.com/office/drawing/2014/main" id="{A46A9373-92F6-6BF6-59ED-C752C910AF38}"/>
              </a:ext>
            </a:extLst>
          </p:cNvPr>
          <p:cNvSpPr>
            <a:spLocks noGrp="1" noChangeArrowheads="1"/>
          </p:cNvSpPr>
          <p:nvPr>
            <p:ph type="title"/>
          </p:nvPr>
        </p:nvSpPr>
        <p:spPr bwMode="auto">
          <a:xfrm>
            <a:off x="457200" y="793750"/>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Learning objectives</a:t>
            </a:r>
            <a:endParaRPr lang="en-GB" altLang="en-US"/>
          </a:p>
        </p:txBody>
      </p:sp>
      <p:sp>
        <p:nvSpPr>
          <p:cNvPr id="17411" name="Content Placeholder 3">
            <a:extLst>
              <a:ext uri="{FF2B5EF4-FFF2-40B4-BE49-F238E27FC236}">
                <a16:creationId xmlns:a16="http://schemas.microsoft.com/office/drawing/2014/main" id="{93592AFB-3CA2-3DD7-B0DF-128E50E11941}"/>
              </a:ext>
            </a:extLst>
          </p:cNvPr>
          <p:cNvSpPr>
            <a:spLocks noGrp="1" noChangeArrowheads="1"/>
          </p:cNvSpPr>
          <p:nvPr>
            <p:ph sz="half" idx="2"/>
          </p:nvPr>
        </p:nvSpPr>
        <p:spPr bwMode="auto">
          <a:xfrm>
            <a:off x="687388" y="1657350"/>
            <a:ext cx="7991475" cy="4406900"/>
          </a:xfrm>
        </p:spPr>
        <p:txBody>
          <a:bodyPr vert="horz" wrap="square" lIns="91440" tIns="45720" rIns="91440" bIns="45720" numCol="1" anchor="t" anchorCtr="0" compatLnSpc="1">
            <a:prstTxWarp prst="textNoShape">
              <a:avLst/>
            </a:prstTxWarp>
          </a:bodyPr>
          <a:lstStyle/>
          <a:p>
            <a:pPr marL="0" indent="0">
              <a:buFont typeface="Wingdings" pitchFamily="2" charset="2"/>
              <a:buNone/>
              <a:defRPr/>
            </a:pPr>
            <a:r>
              <a:rPr lang="en-GB" dirty="0"/>
              <a:t>In this lesson students will learn to:</a:t>
            </a:r>
          </a:p>
          <a:p>
            <a:pPr>
              <a:defRPr/>
            </a:pPr>
            <a:endParaRPr lang="en-GB" dirty="0"/>
          </a:p>
          <a:p>
            <a:pPr lvl="1">
              <a:defRPr/>
            </a:pPr>
            <a:r>
              <a:rPr lang="en-GB" dirty="0"/>
              <a:t>Explain the role of buses in the fetch-decode-execute cycle</a:t>
            </a:r>
          </a:p>
          <a:p>
            <a:pPr lvl="1">
              <a:defRPr/>
            </a:pPr>
            <a:r>
              <a:rPr lang="en-GB" dirty="0"/>
              <a:t>Explain the relationship between the width of the address bus and the number of memory locations that can be addressed</a:t>
            </a:r>
          </a:p>
          <a:p>
            <a:pPr lvl="1">
              <a:defRPr/>
            </a:pPr>
            <a:r>
              <a:rPr lang="en-GB" dirty="0"/>
              <a:t>Calculate the number of addressable memory locations provided by an address bus of a specified width.</a:t>
            </a:r>
          </a:p>
          <a:p>
            <a:pPr lvl="1">
              <a:defRPr/>
            </a:pPr>
            <a:r>
              <a:rPr lang="en-GB" dirty="0"/>
              <a:t>Know the difference between primary and secondary storage</a:t>
            </a:r>
          </a:p>
          <a:p>
            <a:pPr>
              <a:defRPr/>
            </a:pPr>
            <a:endParaRPr lang="en-GB" dirty="0"/>
          </a:p>
          <a:p>
            <a:pPr marL="0" indent="0">
              <a:buFont typeface="Arial" panose="020B0604020202020204" pitchFamily="34" charset="0"/>
              <a:buNone/>
              <a:defRPr/>
            </a:pPr>
            <a:r>
              <a:rPr lang="en-GB" dirty="0"/>
              <a:t>For more details on this topic and additional student activities see Topic 3 of the student book.</a:t>
            </a:r>
          </a:p>
        </p:txBody>
      </p:sp>
    </p:spTree>
  </p:cSld>
  <p:clrMapOvr>
    <a:masterClrMapping/>
  </p:clrMapOvr>
  <p:transition>
    <p:sndAc>
      <p:stSnd>
        <p:snd r:embed="rId3" name="click.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Footer Placeholder 1">
            <a:extLst>
              <a:ext uri="{FF2B5EF4-FFF2-40B4-BE49-F238E27FC236}">
                <a16:creationId xmlns:a16="http://schemas.microsoft.com/office/drawing/2014/main" id="{B41D4E18-4F9E-6F19-8DEB-C8AFFA3CD6C1}"/>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19458" name="Title 2">
            <a:extLst>
              <a:ext uri="{FF2B5EF4-FFF2-40B4-BE49-F238E27FC236}">
                <a16:creationId xmlns:a16="http://schemas.microsoft.com/office/drawing/2014/main" id="{88519234-E269-88F7-5DA1-E0BEA76AAA13}"/>
              </a:ext>
            </a:extLst>
          </p:cNvPr>
          <p:cNvSpPr>
            <a:spLocks noGrp="1" noChangeArrowheads="1"/>
          </p:cNvSpPr>
          <p:nvPr>
            <p:ph type="title"/>
          </p:nvPr>
        </p:nvSpPr>
        <p:spPr bwMode="auto">
          <a:xfrm>
            <a:off x="457200" y="81756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Recap</a:t>
            </a:r>
            <a:endParaRPr lang="en-GB" altLang="en-US"/>
          </a:p>
        </p:txBody>
      </p:sp>
      <p:sp>
        <p:nvSpPr>
          <p:cNvPr id="19459" name="Content Placeholder 3">
            <a:extLst>
              <a:ext uri="{FF2B5EF4-FFF2-40B4-BE49-F238E27FC236}">
                <a16:creationId xmlns:a16="http://schemas.microsoft.com/office/drawing/2014/main" id="{1EDF9B82-D3D0-2DC7-53CD-21861A01C27E}"/>
              </a:ext>
            </a:extLst>
          </p:cNvPr>
          <p:cNvSpPr>
            <a:spLocks noGrp="1" noChangeArrowheads="1"/>
          </p:cNvSpPr>
          <p:nvPr>
            <p:ph sz="half" idx="2"/>
          </p:nvPr>
        </p:nvSpPr>
        <p:spPr bwMode="auto">
          <a:xfrm>
            <a:off x="323850" y="1624013"/>
            <a:ext cx="7991475" cy="3609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Instructions and data are stored in memory.</a:t>
            </a:r>
          </a:p>
          <a:p>
            <a:pPr marL="0" indent="0">
              <a:buFont typeface="Arial" panose="020B0604020202020204" pitchFamily="34" charset="0"/>
              <a:buNone/>
            </a:pPr>
            <a:r>
              <a:rPr lang="en-GB" altLang="en-US"/>
              <a:t>Instructions are fetched one at a time </a:t>
            </a:r>
            <a:br>
              <a:rPr lang="en-GB" altLang="en-US"/>
            </a:br>
            <a:r>
              <a:rPr lang="en-GB" altLang="en-US"/>
              <a:t>into the processor.</a:t>
            </a:r>
          </a:p>
          <a:p>
            <a:pPr marL="0" indent="0">
              <a:buFont typeface="Arial" panose="020B0604020202020204" pitchFamily="34" charset="0"/>
              <a:buNone/>
            </a:pPr>
            <a:r>
              <a:rPr lang="en-GB" altLang="en-US"/>
              <a:t>The instructions are decoded by the </a:t>
            </a:r>
            <a:br>
              <a:rPr lang="en-GB" altLang="en-US"/>
            </a:br>
            <a:r>
              <a:rPr lang="en-GB" altLang="en-US"/>
              <a:t>control unit.</a:t>
            </a:r>
          </a:p>
          <a:p>
            <a:pPr marL="0" indent="0">
              <a:buFont typeface="Arial" panose="020B0604020202020204" pitchFamily="34" charset="0"/>
              <a:buNone/>
            </a:pPr>
            <a:r>
              <a:rPr lang="en-GB" altLang="en-US"/>
              <a:t>The instructions are executed, sometimes </a:t>
            </a:r>
            <a:br>
              <a:rPr lang="en-GB" altLang="en-US"/>
            </a:br>
            <a:r>
              <a:rPr lang="en-GB" altLang="en-US"/>
              <a:t>using the arithmetic logic unit.</a:t>
            </a:r>
          </a:p>
          <a:p>
            <a:pPr marL="0" indent="0">
              <a:buFont typeface="Arial" panose="020B0604020202020204" pitchFamily="34" charset="0"/>
              <a:buNone/>
            </a:pPr>
            <a:r>
              <a:rPr lang="en-GB" altLang="en-US"/>
              <a:t>The Central Processing Unit (CPU) contains the</a:t>
            </a:r>
            <a:br>
              <a:rPr lang="en-GB" altLang="en-US"/>
            </a:br>
            <a:r>
              <a:rPr lang="en-GB" altLang="en-US"/>
              <a:t> Arithmetic/Logic Unit (ALU), Control Unit (CU) and registers.</a:t>
            </a:r>
          </a:p>
          <a:p>
            <a:pPr marL="0" indent="0">
              <a:buFont typeface="Arial" panose="020B0604020202020204" pitchFamily="34" charset="0"/>
              <a:buNone/>
            </a:pPr>
            <a:r>
              <a:rPr lang="en-GB" altLang="en-US"/>
              <a:t>Clock speed determines processor performance, i.e. the number of instructions per second.</a:t>
            </a:r>
          </a:p>
          <a:p>
            <a:pPr marL="0" indent="0">
              <a:buFont typeface="Arial" panose="020B0604020202020204" pitchFamily="34" charset="0"/>
              <a:buNone/>
            </a:pPr>
            <a:r>
              <a:rPr lang="en-GB" altLang="en-US"/>
              <a:t>Pipelining improves performance by overlapping parts of the fetch-decode-execute (F-D-E) cycle for multiple instructions.</a:t>
            </a:r>
          </a:p>
          <a:p>
            <a:pPr marL="0" indent="0">
              <a:buFont typeface="Wingdings" pitchFamily="2" charset="2"/>
              <a:buNone/>
            </a:pPr>
            <a:endParaRPr lang="en-GB" altLang="en-US"/>
          </a:p>
        </p:txBody>
      </p:sp>
      <p:pic>
        <p:nvPicPr>
          <p:cNvPr id="19460" name="Picture 2">
            <a:extLst>
              <a:ext uri="{FF2B5EF4-FFF2-40B4-BE49-F238E27FC236}">
                <a16:creationId xmlns:a16="http://schemas.microsoft.com/office/drawing/2014/main" id="{55846A55-C143-8C37-9E66-865D873018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9663" y="1816100"/>
            <a:ext cx="3767137"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ndAc>
      <p:stSnd>
        <p:snd r:embed="rId3" name="click.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9459">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945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Footer Placeholder 1">
            <a:extLst>
              <a:ext uri="{FF2B5EF4-FFF2-40B4-BE49-F238E27FC236}">
                <a16:creationId xmlns:a16="http://schemas.microsoft.com/office/drawing/2014/main" id="{3A7492DE-224A-835D-ED3A-33601F4C42D2}"/>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1506" name="Title 2">
            <a:extLst>
              <a:ext uri="{FF2B5EF4-FFF2-40B4-BE49-F238E27FC236}">
                <a16:creationId xmlns:a16="http://schemas.microsoft.com/office/drawing/2014/main" id="{6E9FFFBF-164A-0549-2B84-0C57B72CD451}"/>
              </a:ext>
            </a:extLst>
          </p:cNvPr>
          <p:cNvSpPr>
            <a:spLocks noGrp="1" noChangeArrowheads="1"/>
          </p:cNvSpPr>
          <p:nvPr>
            <p:ph type="title"/>
          </p:nvPr>
        </p:nvSpPr>
        <p:spPr bwMode="auto">
          <a:xfrm>
            <a:off x="457200" y="896938"/>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Instructions and data</a:t>
            </a:r>
            <a:endParaRPr lang="en-GB" altLang="en-US"/>
          </a:p>
        </p:txBody>
      </p:sp>
      <p:sp>
        <p:nvSpPr>
          <p:cNvPr id="21507" name="Content Placeholder 3">
            <a:extLst>
              <a:ext uri="{FF2B5EF4-FFF2-40B4-BE49-F238E27FC236}">
                <a16:creationId xmlns:a16="http://schemas.microsoft.com/office/drawing/2014/main" id="{3F057837-E6F3-2F6D-7B6B-5B22D7316F98}"/>
              </a:ext>
            </a:extLst>
          </p:cNvPr>
          <p:cNvSpPr>
            <a:spLocks noGrp="1" noChangeArrowheads="1"/>
          </p:cNvSpPr>
          <p:nvPr>
            <p:ph sz="half" idx="2"/>
          </p:nvPr>
        </p:nvSpPr>
        <p:spPr bwMode="auto">
          <a:xfrm>
            <a:off x="576263" y="1760538"/>
            <a:ext cx="7991475" cy="3609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In a computer everything is represented in binary.</a:t>
            </a:r>
          </a:p>
          <a:p>
            <a:pPr marL="0" indent="0">
              <a:buFont typeface="Arial" panose="020B0604020202020204" pitchFamily="34" charset="0"/>
              <a:buNone/>
            </a:pPr>
            <a:r>
              <a:rPr lang="en-GB" altLang="en-US"/>
              <a:t>This includes the instructions that the CPU needs to carry out.</a:t>
            </a:r>
          </a:p>
          <a:p>
            <a:pPr marL="0" indent="0">
              <a:buFont typeface="Arial" panose="020B0604020202020204" pitchFamily="34" charset="0"/>
              <a:buNone/>
            </a:pPr>
            <a:r>
              <a:rPr lang="en-GB" altLang="en-US"/>
              <a:t>Instructions and data are stored in RAM until they are needed by the CPU.</a:t>
            </a:r>
          </a:p>
          <a:p>
            <a:pPr marL="0" indent="0">
              <a:buFont typeface="Arial" panose="020B0604020202020204" pitchFamily="34" charset="0"/>
              <a:buNone/>
            </a:pPr>
            <a:r>
              <a:rPr lang="en-GB" altLang="en-US"/>
              <a:t>Each instruction and item of data is stored in a location in memory.</a:t>
            </a:r>
          </a:p>
          <a:p>
            <a:pPr marL="0" indent="0">
              <a:buFont typeface="Arial" panose="020B0604020202020204" pitchFamily="34" charset="0"/>
              <a:buNone/>
            </a:pPr>
            <a:r>
              <a:rPr lang="en-GB" altLang="en-US"/>
              <a:t>Each element of the memory has a unique address.</a:t>
            </a:r>
          </a:p>
          <a:p>
            <a:pPr marL="0" indent="0">
              <a:buFont typeface="Arial" panose="020B0604020202020204" pitchFamily="34" charset="0"/>
              <a:buNone/>
            </a:pPr>
            <a:r>
              <a:rPr lang="en-GB" altLang="en-US"/>
              <a:t>This means that each instruction has an address. The first memory element that contains the instruction is the address of that instruction.</a:t>
            </a:r>
          </a:p>
          <a:p>
            <a:pPr marL="0" indent="0">
              <a:buFont typeface="Wingdings" pitchFamily="2" charset="2"/>
              <a:buNone/>
            </a:pPr>
            <a:endParaRPr lang="en-GB" altLang="en-US"/>
          </a:p>
        </p:txBody>
      </p:sp>
    </p:spTree>
  </p:cSld>
  <p:clrMapOvr>
    <a:masterClrMapping/>
  </p:clrMapOvr>
  <p:transition>
    <p:sndAc>
      <p:stSnd>
        <p:snd r:embed="rId3" name="click.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Footer Placeholder 1">
            <a:extLst>
              <a:ext uri="{FF2B5EF4-FFF2-40B4-BE49-F238E27FC236}">
                <a16:creationId xmlns:a16="http://schemas.microsoft.com/office/drawing/2014/main" id="{B9F236FE-76C9-6EFE-4E16-1DA6EB54C1F3}"/>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3554" name="Title 2">
            <a:extLst>
              <a:ext uri="{FF2B5EF4-FFF2-40B4-BE49-F238E27FC236}">
                <a16:creationId xmlns:a16="http://schemas.microsoft.com/office/drawing/2014/main" id="{3D842AF2-6D9A-B796-D974-12D392C109F8}"/>
              </a:ext>
            </a:extLst>
          </p:cNvPr>
          <p:cNvSpPr>
            <a:spLocks noGrp="1" noChangeArrowheads="1"/>
          </p:cNvSpPr>
          <p:nvPr>
            <p:ph type="title"/>
          </p:nvPr>
        </p:nvSpPr>
        <p:spPr bwMode="auto">
          <a:xfrm>
            <a:off x="457200" y="693738"/>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Buses</a:t>
            </a:r>
            <a:endParaRPr lang="en-GB" altLang="en-US"/>
          </a:p>
        </p:txBody>
      </p:sp>
      <p:sp>
        <p:nvSpPr>
          <p:cNvPr id="23555" name="Content Placeholder 3">
            <a:extLst>
              <a:ext uri="{FF2B5EF4-FFF2-40B4-BE49-F238E27FC236}">
                <a16:creationId xmlns:a16="http://schemas.microsoft.com/office/drawing/2014/main" id="{939E2829-2F97-9C99-59FB-C3D8F8F80870}"/>
              </a:ext>
            </a:extLst>
          </p:cNvPr>
          <p:cNvSpPr>
            <a:spLocks noGrp="1" noChangeArrowheads="1"/>
          </p:cNvSpPr>
          <p:nvPr>
            <p:ph sz="half" idx="2"/>
          </p:nvPr>
        </p:nvSpPr>
        <p:spPr bwMode="auto">
          <a:xfrm>
            <a:off x="863600" y="1304925"/>
            <a:ext cx="7416800" cy="2700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The CPU is connected to other components using a physical connection called a </a:t>
            </a:r>
            <a:r>
              <a:rPr lang="en-GB" altLang="en-US" b="1">
                <a:solidFill>
                  <a:srgbClr val="D60093"/>
                </a:solidFill>
              </a:rPr>
              <a:t>bus</a:t>
            </a:r>
            <a:r>
              <a:rPr lang="en-GB" altLang="en-US"/>
              <a:t>.</a:t>
            </a:r>
          </a:p>
          <a:p>
            <a:pPr marL="0" indent="0">
              <a:buFont typeface="Arial" panose="020B0604020202020204" pitchFamily="34" charset="0"/>
              <a:buNone/>
            </a:pPr>
            <a:r>
              <a:rPr lang="en-GB" altLang="en-US"/>
              <a:t>They are known as buses as they carry a number of bits of data simultaneously, in the same way that a bus carries many people at once.</a:t>
            </a:r>
          </a:p>
          <a:p>
            <a:pPr marL="0" indent="0">
              <a:buFont typeface="Arial" panose="020B0604020202020204" pitchFamily="34" charset="0"/>
              <a:buNone/>
            </a:pPr>
            <a:r>
              <a:rPr lang="en-GB" altLang="en-US"/>
              <a:t>There are three types of bus that connect to the components of the CPU and which connect the CPU to the rest of the computer’s components.</a:t>
            </a:r>
          </a:p>
          <a:p>
            <a:pPr marL="0" indent="0">
              <a:buFont typeface="Wingdings" pitchFamily="2" charset="2"/>
              <a:buNone/>
            </a:pPr>
            <a:endParaRPr lang="en-GB" altLang="en-US"/>
          </a:p>
        </p:txBody>
      </p:sp>
      <p:graphicFrame>
        <p:nvGraphicFramePr>
          <p:cNvPr id="7" name="Table 5">
            <a:extLst>
              <a:ext uri="{FF2B5EF4-FFF2-40B4-BE49-F238E27FC236}">
                <a16:creationId xmlns:a16="http://schemas.microsoft.com/office/drawing/2014/main" id="{75FFCF61-EB50-B31A-386F-88D2A165F23A}"/>
              </a:ext>
            </a:extLst>
          </p:cNvPr>
          <p:cNvGraphicFramePr>
            <a:graphicFrameLocks noGrp="1"/>
          </p:cNvGraphicFramePr>
          <p:nvPr/>
        </p:nvGraphicFramePr>
        <p:xfrm>
          <a:off x="131763" y="4037013"/>
          <a:ext cx="8880475" cy="2195513"/>
        </p:xfrm>
        <a:graphic>
          <a:graphicData uri="http://schemas.openxmlformats.org/drawingml/2006/table">
            <a:tbl>
              <a:tblPr firstCol="1" bandRow="1">
                <a:tableStyleId>{5940675A-B579-460E-94D1-54222C63F5DA}</a:tableStyleId>
              </a:tblPr>
              <a:tblGrid>
                <a:gridCol w="1418252">
                  <a:extLst>
                    <a:ext uri="{9D8B030D-6E8A-4147-A177-3AD203B41FA5}">
                      <a16:colId xmlns:a16="http://schemas.microsoft.com/office/drawing/2014/main" val="20000"/>
                    </a:ext>
                  </a:extLst>
                </a:gridCol>
                <a:gridCol w="7462223">
                  <a:extLst>
                    <a:ext uri="{9D8B030D-6E8A-4147-A177-3AD203B41FA5}">
                      <a16:colId xmlns:a16="http://schemas.microsoft.com/office/drawing/2014/main" val="20001"/>
                    </a:ext>
                  </a:extLst>
                </a:gridCol>
              </a:tblGrid>
              <a:tr h="914797">
                <a:tc>
                  <a:txBody>
                    <a:bodyPr/>
                    <a:lstStyle/>
                    <a:p>
                      <a:r>
                        <a:rPr lang="en-GB" sz="1800" dirty="0">
                          <a:solidFill>
                            <a:schemeClr val="bg1"/>
                          </a:solidFill>
                        </a:rPr>
                        <a:t>Data bus</a:t>
                      </a:r>
                    </a:p>
                  </a:txBody>
                  <a:tcPr marL="91448" marR="91448" marT="45740" marB="45740">
                    <a:solidFill>
                      <a:srgbClr val="E5734D"/>
                    </a:solidFill>
                  </a:tcPr>
                </a:tc>
                <a:tc>
                  <a:txBody>
                    <a:bodyPr/>
                    <a:lstStyle/>
                    <a:p>
                      <a:r>
                        <a:rPr lang="en-GB" sz="1800" dirty="0"/>
                        <a:t>Carries binary data from component to component – for example an instruction from </a:t>
                      </a:r>
                      <a:r>
                        <a:rPr lang="en-GB" sz="1800" dirty="0">
                          <a:solidFill>
                            <a:schemeClr val="tx1"/>
                          </a:solidFill>
                        </a:rPr>
                        <a:t>RAM that is being </a:t>
                      </a:r>
                      <a:r>
                        <a:rPr lang="en-GB" sz="1800" dirty="0"/>
                        <a:t>transferred to the CPU.</a:t>
                      </a:r>
                    </a:p>
                  </a:txBody>
                  <a:tcPr marL="91448" marR="91448" marT="45740" marB="45740"/>
                </a:tc>
                <a:extLst>
                  <a:ext uri="{0D108BD9-81ED-4DB2-BD59-A6C34878D82A}">
                    <a16:rowId xmlns:a16="http://schemas.microsoft.com/office/drawing/2014/main" val="10000"/>
                  </a:ext>
                </a:extLst>
              </a:tr>
              <a:tr h="640358">
                <a:tc>
                  <a:txBody>
                    <a:bodyPr/>
                    <a:lstStyle/>
                    <a:p>
                      <a:r>
                        <a:rPr lang="en-GB" sz="1800" dirty="0">
                          <a:solidFill>
                            <a:schemeClr val="bg1"/>
                          </a:solidFill>
                        </a:rPr>
                        <a:t>Control bus</a:t>
                      </a:r>
                    </a:p>
                  </a:txBody>
                  <a:tcPr marL="91448" marR="91448" marT="45740" marB="45740">
                    <a:solidFill>
                      <a:srgbClr val="E5734D"/>
                    </a:solidFill>
                  </a:tcPr>
                </a:tc>
                <a:tc>
                  <a:txBody>
                    <a:bodyPr/>
                    <a:lstStyle/>
                    <a:p>
                      <a:r>
                        <a:rPr lang="en-GB" sz="1800" dirty="0"/>
                        <a:t>Carries signals that control the CPU components – for example a signal to start fetching the next instruction.</a:t>
                      </a:r>
                    </a:p>
                  </a:txBody>
                  <a:tcPr marL="91448" marR="91448" marT="45740" marB="45740"/>
                </a:tc>
                <a:extLst>
                  <a:ext uri="{0D108BD9-81ED-4DB2-BD59-A6C34878D82A}">
                    <a16:rowId xmlns:a16="http://schemas.microsoft.com/office/drawing/2014/main" val="10001"/>
                  </a:ext>
                </a:extLst>
              </a:tr>
              <a:tr h="640358">
                <a:tc>
                  <a:txBody>
                    <a:bodyPr/>
                    <a:lstStyle/>
                    <a:p>
                      <a:r>
                        <a:rPr lang="en-GB" sz="1800" dirty="0">
                          <a:solidFill>
                            <a:schemeClr val="bg1"/>
                          </a:solidFill>
                        </a:rPr>
                        <a:t>Address bus</a:t>
                      </a:r>
                    </a:p>
                  </a:txBody>
                  <a:tcPr marL="91448" marR="91448" marT="45740" marB="45740">
                    <a:solidFill>
                      <a:srgbClr val="E5734D"/>
                    </a:solidFill>
                  </a:tcPr>
                </a:tc>
                <a:tc>
                  <a:txBody>
                    <a:bodyPr/>
                    <a:lstStyle/>
                    <a:p>
                      <a:r>
                        <a:rPr lang="en-GB" sz="1800" dirty="0"/>
                        <a:t>Carries the address of a memory location – for example the address </a:t>
                      </a:r>
                      <a:r>
                        <a:rPr lang="en-GB" sz="1800" dirty="0">
                          <a:solidFill>
                            <a:schemeClr val="tx1"/>
                          </a:solidFill>
                        </a:rPr>
                        <a:t>of an instruction </a:t>
                      </a:r>
                      <a:r>
                        <a:rPr lang="en-GB" sz="1800" dirty="0"/>
                        <a:t>being fetched from memory. </a:t>
                      </a:r>
                    </a:p>
                  </a:txBody>
                  <a:tcPr marL="91448" marR="91448" marT="45740" marB="45740"/>
                </a:tc>
                <a:extLst>
                  <a:ext uri="{0D108BD9-81ED-4DB2-BD59-A6C34878D82A}">
                    <a16:rowId xmlns:a16="http://schemas.microsoft.com/office/drawing/2014/main" val="10002"/>
                  </a:ext>
                </a:extLst>
              </a:tr>
            </a:tbl>
          </a:graphicData>
        </a:graphic>
      </p:graphicFrame>
    </p:spTree>
  </p:cSld>
  <p:clrMapOvr>
    <a:masterClrMapping/>
  </p:clrMapOvr>
  <p:transition>
    <p:sndAc>
      <p:stSnd>
        <p:snd r:embed="rId3" name="click.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Footer Placeholder 1">
            <a:extLst>
              <a:ext uri="{FF2B5EF4-FFF2-40B4-BE49-F238E27FC236}">
                <a16:creationId xmlns:a16="http://schemas.microsoft.com/office/drawing/2014/main" id="{5AA1678F-02B6-B9C0-F74D-9E6C712ACFAA}"/>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5602" name="Title 2">
            <a:extLst>
              <a:ext uri="{FF2B5EF4-FFF2-40B4-BE49-F238E27FC236}">
                <a16:creationId xmlns:a16="http://schemas.microsoft.com/office/drawing/2014/main" id="{D5AA6AB4-FB58-8648-DD4D-FCF7EB9B7965}"/>
              </a:ext>
            </a:extLst>
          </p:cNvPr>
          <p:cNvSpPr>
            <a:spLocks noGrp="1" noChangeArrowheads="1"/>
          </p:cNvSpPr>
          <p:nvPr>
            <p:ph type="title"/>
          </p:nvPr>
        </p:nvSpPr>
        <p:spPr bwMode="auto">
          <a:xfrm>
            <a:off x="457200" y="908050"/>
            <a:ext cx="8229600" cy="550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ts val="2400"/>
              </a:spcBef>
              <a:spcAft>
                <a:spcPts val="1200"/>
              </a:spcAft>
            </a:pPr>
            <a:r>
              <a:rPr lang="en-GB" altLang="en-US"/>
              <a:t>Directionality of buses</a:t>
            </a:r>
          </a:p>
        </p:txBody>
      </p:sp>
      <p:sp>
        <p:nvSpPr>
          <p:cNvPr id="25603" name="Content Placeholder 3">
            <a:extLst>
              <a:ext uri="{FF2B5EF4-FFF2-40B4-BE49-F238E27FC236}">
                <a16:creationId xmlns:a16="http://schemas.microsoft.com/office/drawing/2014/main" id="{EAFEDAC5-518B-435A-6697-E748873D420A}"/>
              </a:ext>
            </a:extLst>
          </p:cNvPr>
          <p:cNvSpPr>
            <a:spLocks noGrp="1" noChangeArrowheads="1"/>
          </p:cNvSpPr>
          <p:nvPr>
            <p:ph sz="half" idx="2"/>
          </p:nvPr>
        </p:nvSpPr>
        <p:spPr bwMode="auto">
          <a:xfrm>
            <a:off x="457200" y="1700213"/>
            <a:ext cx="8218488" cy="4527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In the simple model of the computer discussed in these lessons, each of the three buses has directionality.</a:t>
            </a:r>
          </a:p>
          <a:p>
            <a:pPr marL="0" indent="0">
              <a:buFont typeface="Arial" panose="020B0604020202020204" pitchFamily="34" charset="0"/>
              <a:buNone/>
            </a:pPr>
            <a:r>
              <a:rPr lang="en-GB" altLang="en-US"/>
              <a:t>The control bus is bidirectional – it needs to carry status information to devices and to carry the status information signals that devices send back.</a:t>
            </a:r>
          </a:p>
          <a:p>
            <a:pPr marL="0" indent="0">
              <a:buFont typeface="Arial" panose="020B0604020202020204" pitchFamily="34" charset="0"/>
              <a:buNone/>
            </a:pPr>
            <a:r>
              <a:rPr lang="en-GB" altLang="en-US"/>
              <a:t>The data bus is bidirectional – two-way data transfer is required when reading and writing data to memory.</a:t>
            </a:r>
          </a:p>
          <a:p>
            <a:pPr marL="0" indent="0">
              <a:buFont typeface="Arial" panose="020B0604020202020204" pitchFamily="34" charset="0"/>
              <a:buNone/>
            </a:pPr>
            <a:r>
              <a:rPr lang="en-GB" altLang="en-US"/>
              <a:t>The address bus is unidirectional – the CPU can point to addresses in memory or to other devices, however those hardware components cannot point to an address in the CPU.</a:t>
            </a:r>
          </a:p>
          <a:p>
            <a:pPr marL="0" indent="0">
              <a:buFont typeface="Arial" panose="020B0604020202020204" pitchFamily="34" charset="0"/>
              <a:buNone/>
            </a:pPr>
            <a:r>
              <a:rPr lang="en-GB" altLang="en-US"/>
              <a:t>You will see this directionality represented in diagrams as single-ended or double-ended arrows.</a:t>
            </a:r>
          </a:p>
          <a:p>
            <a:pPr marL="0" indent="0">
              <a:buFont typeface="Wingdings" pitchFamily="2" charset="2"/>
              <a:buNone/>
            </a:pPr>
            <a:endParaRPr lang="en-GB" altLang="en-US"/>
          </a:p>
          <a:p>
            <a:pPr marL="0" indent="0">
              <a:buFont typeface="Wingdings" pitchFamily="2" charset="2"/>
              <a:buNone/>
            </a:pPr>
            <a:endParaRPr lang="en-GB" altLang="en-US"/>
          </a:p>
        </p:txBody>
      </p:sp>
    </p:spTree>
  </p:cSld>
  <p:clrMapOvr>
    <a:masterClrMapping/>
  </p:clrMapOvr>
  <p:transition>
    <p:sndAc>
      <p:stSnd>
        <p:snd r:embed="rId3" name="click.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Footer Placeholder 1">
            <a:extLst>
              <a:ext uri="{FF2B5EF4-FFF2-40B4-BE49-F238E27FC236}">
                <a16:creationId xmlns:a16="http://schemas.microsoft.com/office/drawing/2014/main" id="{862D9D51-4F44-D1AE-CDB7-1CCFA5985303}"/>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7650" name="Title 2">
            <a:extLst>
              <a:ext uri="{FF2B5EF4-FFF2-40B4-BE49-F238E27FC236}">
                <a16:creationId xmlns:a16="http://schemas.microsoft.com/office/drawing/2014/main" id="{BFFBB466-95DD-88C9-C9FA-9FAE1AD27E33}"/>
              </a:ext>
            </a:extLst>
          </p:cNvPr>
          <p:cNvSpPr>
            <a:spLocks noGrp="1" noChangeArrowheads="1"/>
          </p:cNvSpPr>
          <p:nvPr>
            <p:ph type="title"/>
          </p:nvPr>
        </p:nvSpPr>
        <p:spPr bwMode="auto">
          <a:xfrm>
            <a:off x="457200" y="7985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Address bus</a:t>
            </a:r>
            <a:endParaRPr lang="en-GB" altLang="en-US"/>
          </a:p>
        </p:txBody>
      </p:sp>
      <p:sp>
        <p:nvSpPr>
          <p:cNvPr id="31747" name="Content Placeholder 3">
            <a:extLst>
              <a:ext uri="{FF2B5EF4-FFF2-40B4-BE49-F238E27FC236}">
                <a16:creationId xmlns:a16="http://schemas.microsoft.com/office/drawing/2014/main" id="{7F6CC284-6E17-8A34-D630-7C5857ED1034}"/>
              </a:ext>
            </a:extLst>
          </p:cNvPr>
          <p:cNvSpPr>
            <a:spLocks noGrp="1" noChangeArrowheads="1"/>
          </p:cNvSpPr>
          <p:nvPr>
            <p:ph sz="half" idx="2"/>
          </p:nvPr>
        </p:nvSpPr>
        <p:spPr bwMode="auto">
          <a:xfrm>
            <a:off x="684213" y="1628775"/>
            <a:ext cx="7775575" cy="3743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Do you know the difference between a 32-bit and a 64-bit CPU?</a:t>
            </a:r>
          </a:p>
          <a:p>
            <a:pPr marL="0" indent="0">
              <a:buFont typeface="Arial" panose="020B0604020202020204" pitchFamily="34" charset="0"/>
              <a:buNone/>
            </a:pPr>
            <a:r>
              <a:rPr lang="en-GB" altLang="en-US"/>
              <a:t>32-bit processors are cheaper, but can only use a limited amount of RAM.</a:t>
            </a:r>
            <a:br>
              <a:rPr lang="en-GB" altLang="en-US"/>
            </a:br>
            <a:endParaRPr lang="en-GB" altLang="en-US"/>
          </a:p>
          <a:p>
            <a:pPr marL="0" indent="0">
              <a:buFont typeface="Arial" panose="020B0604020202020204" pitchFamily="34" charset="0"/>
              <a:buNone/>
            </a:pPr>
            <a:r>
              <a:rPr lang="en-GB" altLang="en-US"/>
              <a:t>The ‘bandwidth’ of these CPUs relates to the size of the address bus.</a:t>
            </a:r>
          </a:p>
          <a:p>
            <a:pPr marL="0" indent="0">
              <a:buFont typeface="Arial" panose="020B0604020202020204" pitchFamily="34" charset="0"/>
              <a:buNone/>
            </a:pPr>
            <a:r>
              <a:rPr lang="en-GB" altLang="en-US"/>
              <a:t>It refers to the number of unique memory addresses that can be accessed.</a:t>
            </a:r>
            <a:br>
              <a:rPr lang="en-GB" altLang="en-US"/>
            </a:br>
            <a:endParaRPr lang="en-GB" altLang="en-US"/>
          </a:p>
          <a:p>
            <a:pPr marL="0" indent="0">
              <a:buFont typeface="Arial" panose="020B0604020202020204" pitchFamily="34" charset="0"/>
              <a:buNone/>
            </a:pPr>
            <a:r>
              <a:rPr lang="en-GB" altLang="en-US"/>
              <a:t>Let’s look at this in more detail, using the example of a simplified CPU with a low bandwidth.</a:t>
            </a:r>
          </a:p>
          <a:p>
            <a:pPr marL="0" indent="0">
              <a:buFont typeface="Wingdings" pitchFamily="2" charset="2"/>
              <a:buNone/>
            </a:pPr>
            <a:endParaRPr lang="en-GB" altLang="en-US"/>
          </a:p>
        </p:txBody>
      </p:sp>
    </p:spTree>
  </p:cSld>
  <p:clrMapOvr>
    <a:masterClrMapping/>
  </p:clrMapOvr>
  <p:transition>
    <p:sndAc>
      <p:stSnd>
        <p:snd r:embed="rId3" name="click.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174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1747">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17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Footer Placeholder 1">
            <a:extLst>
              <a:ext uri="{FF2B5EF4-FFF2-40B4-BE49-F238E27FC236}">
                <a16:creationId xmlns:a16="http://schemas.microsoft.com/office/drawing/2014/main" id="{CF14F622-9B08-8480-B33E-C6269A50919A}"/>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9698" name="Title 2">
            <a:extLst>
              <a:ext uri="{FF2B5EF4-FFF2-40B4-BE49-F238E27FC236}">
                <a16:creationId xmlns:a16="http://schemas.microsoft.com/office/drawing/2014/main" id="{13572F9C-4309-5BD3-80CA-6D215A4F8AC7}"/>
              </a:ext>
            </a:extLst>
          </p:cNvPr>
          <p:cNvSpPr>
            <a:spLocks noGrp="1" noChangeArrowheads="1"/>
          </p:cNvSpPr>
          <p:nvPr>
            <p:ph type="title"/>
          </p:nvPr>
        </p:nvSpPr>
        <p:spPr bwMode="auto">
          <a:xfrm>
            <a:off x="457200" y="8366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Address bus</a:t>
            </a:r>
            <a:endParaRPr lang="en-GB" altLang="en-US"/>
          </a:p>
        </p:txBody>
      </p:sp>
      <p:sp>
        <p:nvSpPr>
          <p:cNvPr id="4" name="Content Placeholder 3">
            <a:extLst>
              <a:ext uri="{FF2B5EF4-FFF2-40B4-BE49-F238E27FC236}">
                <a16:creationId xmlns:a16="http://schemas.microsoft.com/office/drawing/2014/main" id="{D3272493-91A7-F0B0-035F-D7A8C59031C2}"/>
              </a:ext>
            </a:extLst>
          </p:cNvPr>
          <p:cNvSpPr>
            <a:spLocks noGrp="1"/>
          </p:cNvSpPr>
          <p:nvPr>
            <p:ph sz="half" idx="2"/>
          </p:nvPr>
        </p:nvSpPr>
        <p:spPr>
          <a:xfrm>
            <a:off x="576263" y="1700213"/>
            <a:ext cx="7991475" cy="4475162"/>
          </a:xfrm>
        </p:spPr>
        <p:txBody>
          <a:bodyPr/>
          <a:lstStyle/>
          <a:p>
            <a:pPr marL="0" indent="0">
              <a:buFont typeface="Arial" panose="020B0604020202020204" pitchFamily="34" charset="0"/>
              <a:buNone/>
              <a:defRPr/>
            </a:pPr>
            <a:r>
              <a:rPr lang="en-GB" dirty="0"/>
              <a:t>Consider a CPU with a 4-bit bandwidth (address bus). How many unique memory addresses can it access?</a:t>
            </a:r>
          </a:p>
          <a:p>
            <a:pPr>
              <a:defRPr/>
            </a:pPr>
            <a:endParaRPr lang="en-GB" dirty="0"/>
          </a:p>
          <a:p>
            <a:pPr marL="0" indent="0">
              <a:buFont typeface="Arial" panose="020B0604020202020204" pitchFamily="34" charset="0"/>
              <a:buNone/>
              <a:defRPr/>
            </a:pPr>
            <a:r>
              <a:rPr lang="en-GB" dirty="0"/>
              <a:t>4-bit addresses range from 0000 to 1111 inclusive.</a:t>
            </a:r>
          </a:p>
          <a:p>
            <a:pPr marL="0" indent="0">
              <a:buFont typeface="Arial" panose="020B0604020202020204" pitchFamily="34" charset="0"/>
              <a:buNone/>
              <a:defRPr/>
            </a:pPr>
            <a:r>
              <a:rPr lang="en-GB" dirty="0"/>
              <a:t>1111 in denary is 15 (plus 1 because we must include 0), which gives 16 addresses.</a:t>
            </a:r>
          </a:p>
          <a:p>
            <a:pPr marL="0" indent="0">
              <a:buFont typeface="Arial" panose="020B0604020202020204" pitchFamily="34" charset="0"/>
              <a:buNone/>
              <a:defRPr/>
            </a:pPr>
            <a:r>
              <a:rPr lang="en-GB" dirty="0"/>
              <a:t>16 addresses is 2</a:t>
            </a:r>
            <a:r>
              <a:rPr lang="en-GB" baseline="30000" dirty="0"/>
              <a:t>4.</a:t>
            </a:r>
            <a:endParaRPr lang="en-GB" dirty="0"/>
          </a:p>
          <a:p>
            <a:pPr marL="0" indent="0">
              <a:buFont typeface="Arial" panose="020B0604020202020204" pitchFamily="34" charset="0"/>
              <a:buNone/>
              <a:defRPr/>
            </a:pPr>
            <a:r>
              <a:rPr lang="en-GB" dirty="0"/>
              <a:t>Remember the formula to find the number of patterns in any number of bits: 2</a:t>
            </a:r>
            <a:r>
              <a:rPr lang="en-GB" baseline="30000" dirty="0"/>
              <a:t>n</a:t>
            </a:r>
            <a:endParaRPr lang="en-GB" dirty="0"/>
          </a:p>
          <a:p>
            <a:pPr marL="0" indent="0">
              <a:buFont typeface="Arial" panose="020B0604020202020204" pitchFamily="34" charset="0"/>
              <a:buNone/>
              <a:defRPr/>
            </a:pPr>
            <a:r>
              <a:rPr lang="en-GB" dirty="0"/>
              <a:t>This formula works for finding the maximum number of memory addresses as well.</a:t>
            </a:r>
          </a:p>
          <a:p>
            <a:pPr marL="0" indent="0">
              <a:buFont typeface="Wingdings" pitchFamily="2" charset="2"/>
              <a:buNone/>
              <a:defRPr/>
            </a:pPr>
            <a:endParaRPr lang="en-US" dirty="0"/>
          </a:p>
        </p:txBody>
      </p:sp>
    </p:spTree>
  </p:cSld>
  <p:clrMapOvr>
    <a:masterClrMapping/>
  </p:clrMapOvr>
  <p:transition>
    <p:sndAc>
      <p:stSnd>
        <p:snd r:embed="rId3" name="click.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Footer Placeholder 1">
            <a:extLst>
              <a:ext uri="{FF2B5EF4-FFF2-40B4-BE49-F238E27FC236}">
                <a16:creationId xmlns:a16="http://schemas.microsoft.com/office/drawing/2014/main" id="{F021F55D-C4B8-B6C2-A3C3-D72EA9069450}"/>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31746" name="Title 2">
            <a:extLst>
              <a:ext uri="{FF2B5EF4-FFF2-40B4-BE49-F238E27FC236}">
                <a16:creationId xmlns:a16="http://schemas.microsoft.com/office/drawing/2014/main" id="{731FDF2C-1D3A-6198-08C8-798935F338C6}"/>
              </a:ext>
            </a:extLst>
          </p:cNvPr>
          <p:cNvSpPr>
            <a:spLocks noGrp="1" noChangeArrowheads="1"/>
          </p:cNvSpPr>
          <p:nvPr>
            <p:ph type="title"/>
          </p:nvPr>
        </p:nvSpPr>
        <p:spPr bwMode="auto">
          <a:xfrm>
            <a:off x="457200" y="83661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Primary storage (memory)</a:t>
            </a:r>
            <a:endParaRPr lang="en-GB" altLang="en-US"/>
          </a:p>
        </p:txBody>
      </p:sp>
      <p:sp>
        <p:nvSpPr>
          <p:cNvPr id="31747" name="Content Placeholder 3">
            <a:extLst>
              <a:ext uri="{FF2B5EF4-FFF2-40B4-BE49-F238E27FC236}">
                <a16:creationId xmlns:a16="http://schemas.microsoft.com/office/drawing/2014/main" id="{3D136BED-078C-0F76-4EE1-BE9A983520E0}"/>
              </a:ext>
            </a:extLst>
          </p:cNvPr>
          <p:cNvSpPr>
            <a:spLocks noGrp="1" noChangeArrowheads="1"/>
          </p:cNvSpPr>
          <p:nvPr>
            <p:ph sz="half" idx="2"/>
          </p:nvPr>
        </p:nvSpPr>
        <p:spPr bwMode="auto">
          <a:xfrm>
            <a:off x="576263" y="1700213"/>
            <a:ext cx="7991475" cy="2520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GB" altLang="en-US"/>
              <a:t>A 32-bit CPU can access 4,294,967,296 unique memory locations. </a:t>
            </a:r>
          </a:p>
          <a:p>
            <a:pPr marL="0" indent="0">
              <a:buFont typeface="Arial" panose="020B0604020202020204" pitchFamily="34" charset="0"/>
              <a:buNone/>
            </a:pPr>
            <a:r>
              <a:rPr lang="en-GB" altLang="en-US"/>
              <a:t>Each memory location consists of a row of cells. Let's consider a situation where the row is 8 cells long.</a:t>
            </a:r>
          </a:p>
          <a:p>
            <a:pPr marL="0" indent="0">
              <a:buFont typeface="Arial" panose="020B0604020202020204" pitchFamily="34" charset="0"/>
              <a:buNone/>
            </a:pPr>
            <a:r>
              <a:rPr lang="en-GB" altLang="en-US"/>
              <a:t>Each of the 4,294,967,296 different addresses points to a row of 8 bits (1 byte).  </a:t>
            </a:r>
          </a:p>
          <a:p>
            <a:pPr marL="0" indent="0">
              <a:buFont typeface="Arial" panose="020B0604020202020204" pitchFamily="34" charset="0"/>
              <a:buNone/>
            </a:pPr>
            <a:r>
              <a:rPr lang="en-GB" altLang="en-US"/>
              <a:t>That’s why a 32-bit CPU can only use 4GiB of RAM. </a:t>
            </a:r>
          </a:p>
          <a:p>
            <a:pPr marL="0" indent="0">
              <a:buFont typeface="Arial" panose="020B0604020202020204" pitchFamily="34" charset="0"/>
              <a:buNone/>
            </a:pPr>
            <a:r>
              <a:rPr lang="en-GB" altLang="en-US"/>
              <a:t>	4 GiB addresses x 1 byte wide.</a:t>
            </a:r>
          </a:p>
          <a:p>
            <a:pPr marL="0" indent="0">
              <a:buFont typeface="Wingdings" pitchFamily="2" charset="2"/>
              <a:buNone/>
            </a:pPr>
            <a:endParaRPr lang="en-US" altLang="en-US"/>
          </a:p>
        </p:txBody>
      </p:sp>
      <p:graphicFrame>
        <p:nvGraphicFramePr>
          <p:cNvPr id="5" name="Table 5">
            <a:extLst>
              <a:ext uri="{FF2B5EF4-FFF2-40B4-BE49-F238E27FC236}">
                <a16:creationId xmlns:a16="http://schemas.microsoft.com/office/drawing/2014/main" id="{73DB54A1-377C-14E7-97FE-27FA68B9B4CF}"/>
              </a:ext>
            </a:extLst>
          </p:cNvPr>
          <p:cNvGraphicFramePr>
            <a:graphicFrameLocks noGrp="1"/>
          </p:cNvGraphicFramePr>
          <p:nvPr/>
        </p:nvGraphicFramePr>
        <p:xfrm>
          <a:off x="2955925" y="4395788"/>
          <a:ext cx="3232150" cy="1879600"/>
        </p:xfrm>
        <a:graphic>
          <a:graphicData uri="http://schemas.openxmlformats.org/drawingml/2006/table">
            <a:tbl>
              <a:tblPr firstRow="1" bandRow="1">
                <a:tableStyleId>{21E4AEA4-8DFA-4A89-87EB-49C32662AFE0}</a:tableStyleId>
              </a:tblPr>
              <a:tblGrid>
                <a:gridCol w="1616075">
                  <a:extLst>
                    <a:ext uri="{9D8B030D-6E8A-4147-A177-3AD203B41FA5}">
                      <a16:colId xmlns:a16="http://schemas.microsoft.com/office/drawing/2014/main" val="20000"/>
                    </a:ext>
                  </a:extLst>
                </a:gridCol>
                <a:gridCol w="1616075">
                  <a:extLst>
                    <a:ext uri="{9D8B030D-6E8A-4147-A177-3AD203B41FA5}">
                      <a16:colId xmlns:a16="http://schemas.microsoft.com/office/drawing/2014/main" val="20001"/>
                    </a:ext>
                  </a:extLst>
                </a:gridCol>
              </a:tblGrid>
              <a:tr h="370840">
                <a:tc>
                  <a:txBody>
                    <a:bodyPr/>
                    <a:lstStyle/>
                    <a:p>
                      <a:r>
                        <a:rPr lang="en-GB" dirty="0"/>
                        <a:t>Address</a:t>
                      </a:r>
                    </a:p>
                  </a:txBody>
                  <a:tcPr marL="91401" marR="91401">
                    <a:solidFill>
                      <a:srgbClr val="E5734D"/>
                    </a:solidFill>
                  </a:tcPr>
                </a:tc>
                <a:tc>
                  <a:txBody>
                    <a:bodyPr/>
                    <a:lstStyle/>
                    <a:p>
                      <a:r>
                        <a:rPr lang="en-GB" dirty="0"/>
                        <a:t>Contents</a:t>
                      </a:r>
                    </a:p>
                  </a:txBody>
                  <a:tcPr marL="91401" marR="91401">
                    <a:solidFill>
                      <a:srgbClr val="E5734D"/>
                    </a:solidFill>
                  </a:tcPr>
                </a:tc>
                <a:extLst>
                  <a:ext uri="{0D108BD9-81ED-4DB2-BD59-A6C34878D82A}">
                    <a16:rowId xmlns:a16="http://schemas.microsoft.com/office/drawing/2014/main" val="10000"/>
                  </a:ext>
                </a:extLst>
              </a:tr>
              <a:tr h="370840">
                <a:tc>
                  <a:txBody>
                    <a:bodyPr/>
                    <a:lstStyle/>
                    <a:p>
                      <a:r>
                        <a:rPr lang="en-GB" dirty="0"/>
                        <a:t>0000 1011</a:t>
                      </a:r>
                    </a:p>
                  </a:txBody>
                  <a:tcPr marL="91401" marR="91401">
                    <a:solidFill>
                      <a:srgbClr val="E5734D">
                        <a:alpha val="50000"/>
                      </a:srgbClr>
                    </a:solidFill>
                  </a:tcPr>
                </a:tc>
                <a:tc>
                  <a:txBody>
                    <a:bodyPr/>
                    <a:lstStyle/>
                    <a:p>
                      <a:r>
                        <a:rPr lang="en-GB" sz="1800" kern="1200" dirty="0">
                          <a:effectLst/>
                        </a:rPr>
                        <a:t>0100 0100</a:t>
                      </a:r>
                      <a:endParaRPr lang="en-GB" dirty="0"/>
                    </a:p>
                  </a:txBody>
                  <a:tcPr marL="91401" marR="91401">
                    <a:solidFill>
                      <a:srgbClr val="E5734D">
                        <a:alpha val="50000"/>
                      </a:srgbClr>
                    </a:solidFill>
                  </a:tcPr>
                </a:tc>
                <a:extLst>
                  <a:ext uri="{0D108BD9-81ED-4DB2-BD59-A6C34878D82A}">
                    <a16:rowId xmlns:a16="http://schemas.microsoft.com/office/drawing/2014/main" val="10001"/>
                  </a:ext>
                </a:extLst>
              </a:tr>
              <a:tr h="370840">
                <a:tc>
                  <a:txBody>
                    <a:bodyPr/>
                    <a:lstStyle/>
                    <a:p>
                      <a:r>
                        <a:rPr lang="en-GB" dirty="0"/>
                        <a:t>0000 1010</a:t>
                      </a:r>
                    </a:p>
                  </a:txBody>
                  <a:tcPr marL="91401" marR="91401">
                    <a:solidFill>
                      <a:srgbClr val="E5734D">
                        <a:alpha val="76000"/>
                      </a:srgbClr>
                    </a:solidFill>
                  </a:tcPr>
                </a:tc>
                <a:tc>
                  <a:txBody>
                    <a:bodyPr/>
                    <a:lstStyle/>
                    <a:p>
                      <a:r>
                        <a:rPr lang="en-GB" dirty="0">
                          <a:effectLst/>
                        </a:rPr>
                        <a:t>0100 0011</a:t>
                      </a:r>
                    </a:p>
                  </a:txBody>
                  <a:tcPr marL="76168" marR="76168" marT="60960" marB="60960" anchor="ctr">
                    <a:solidFill>
                      <a:srgbClr val="E5734D">
                        <a:alpha val="76000"/>
                      </a:srgbClr>
                    </a:solidFill>
                  </a:tcPr>
                </a:tc>
                <a:extLst>
                  <a:ext uri="{0D108BD9-81ED-4DB2-BD59-A6C34878D82A}">
                    <a16:rowId xmlns:a16="http://schemas.microsoft.com/office/drawing/2014/main" val="10002"/>
                  </a:ext>
                </a:extLst>
              </a:tr>
              <a:tr h="370840">
                <a:tc>
                  <a:txBody>
                    <a:bodyPr/>
                    <a:lstStyle/>
                    <a:p>
                      <a:r>
                        <a:rPr lang="en-GB" dirty="0"/>
                        <a:t>0000 1001</a:t>
                      </a:r>
                    </a:p>
                  </a:txBody>
                  <a:tcPr marL="91401" marR="91401">
                    <a:solidFill>
                      <a:srgbClr val="E5734D">
                        <a:alpha val="50000"/>
                      </a:srgbClr>
                    </a:solidFill>
                  </a:tcPr>
                </a:tc>
                <a:tc>
                  <a:txBody>
                    <a:bodyPr/>
                    <a:lstStyle/>
                    <a:p>
                      <a:r>
                        <a:rPr lang="en-GB" sz="1800" kern="1200" dirty="0">
                          <a:effectLst/>
                        </a:rPr>
                        <a:t>0100 0010</a:t>
                      </a:r>
                      <a:endParaRPr lang="en-GB" dirty="0"/>
                    </a:p>
                  </a:txBody>
                  <a:tcPr marL="91401" marR="91401">
                    <a:solidFill>
                      <a:srgbClr val="E5734D">
                        <a:alpha val="50000"/>
                      </a:srgbClr>
                    </a:solidFill>
                  </a:tcPr>
                </a:tc>
                <a:extLst>
                  <a:ext uri="{0D108BD9-81ED-4DB2-BD59-A6C34878D82A}">
                    <a16:rowId xmlns:a16="http://schemas.microsoft.com/office/drawing/2014/main" val="10003"/>
                  </a:ext>
                </a:extLst>
              </a:tr>
              <a:tr h="370840">
                <a:tc>
                  <a:txBody>
                    <a:bodyPr/>
                    <a:lstStyle/>
                    <a:p>
                      <a:r>
                        <a:rPr lang="en-GB" dirty="0"/>
                        <a:t>0000 1000</a:t>
                      </a:r>
                    </a:p>
                  </a:txBody>
                  <a:tcPr marL="91401" marR="91401">
                    <a:solidFill>
                      <a:srgbClr val="E5734D">
                        <a:alpha val="75000"/>
                      </a:srgbClr>
                    </a:solidFill>
                  </a:tcPr>
                </a:tc>
                <a:tc>
                  <a:txBody>
                    <a:bodyPr/>
                    <a:lstStyle/>
                    <a:p>
                      <a:r>
                        <a:rPr lang="en-GB" sz="1800" kern="1200" dirty="0">
                          <a:effectLst/>
                        </a:rPr>
                        <a:t>0100 0001</a:t>
                      </a:r>
                      <a:endParaRPr lang="en-GB" dirty="0"/>
                    </a:p>
                  </a:txBody>
                  <a:tcPr marL="91401" marR="91401">
                    <a:solidFill>
                      <a:srgbClr val="E5734D">
                        <a:alpha val="75000"/>
                      </a:srgbClr>
                    </a:solidFill>
                  </a:tcPr>
                </a:tc>
                <a:extLst>
                  <a:ext uri="{0D108BD9-81ED-4DB2-BD59-A6C34878D82A}">
                    <a16:rowId xmlns:a16="http://schemas.microsoft.com/office/drawing/2014/main" val="10004"/>
                  </a:ext>
                </a:extLst>
              </a:tr>
            </a:tbl>
          </a:graphicData>
        </a:graphic>
      </p:graphicFrame>
    </p:spTree>
  </p:cSld>
  <p:clrMapOvr>
    <a:masterClrMapping/>
  </p:clrMapOvr>
  <p:transition>
    <p:sndAc>
      <p:stSnd>
        <p:snd r:embed="rId3" name="click.wav"/>
      </p:stSnd>
    </p:sndAc>
  </p:transition>
</p:sld>
</file>

<file path=ppt/theme/theme1.xml><?xml version="1.0" encoding="utf-8"?>
<a:theme xmlns:a="http://schemas.openxmlformats.org/drawingml/2006/main" name="1_TitleSlide">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32197AB2E610A4AB7E4C01A06DA3EA9" ma:contentTypeVersion="13" ma:contentTypeDescription="Create a new document." ma:contentTypeScope="" ma:versionID="41df282cc4c2a57fcf10bc0f83f7f551">
  <xsd:schema xmlns:xsd="http://www.w3.org/2001/XMLSchema" xmlns:xs="http://www.w3.org/2001/XMLSchema" xmlns:p="http://schemas.microsoft.com/office/2006/metadata/properties" xmlns:ns2="c9b699c2-2c56-4336-b981-892f17840fb6" xmlns:ns3="18704ea7-6f73-4b33-ac14-9f02857f74b7" targetNamespace="http://schemas.microsoft.com/office/2006/metadata/properties" ma:root="true" ma:fieldsID="044dfe04d4140252c7726d4d85405577" ns2:_="" ns3:_="">
    <xsd:import namespace="c9b699c2-2c56-4336-b981-892f17840fb6"/>
    <xsd:import namespace="18704ea7-6f73-4b33-ac14-9f02857f74b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b699c2-2c56-4336-b981-892f17840f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_Flow_SignoffStatus" ma:index="20"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8704ea7-6f73-4b33-ac14-9f02857f74b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7D6C097-3362-4749-B33F-A3E311098E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b699c2-2c56-4336-b981-892f17840fb6"/>
    <ds:schemaRef ds:uri="18704ea7-6f73-4b33-ac14-9f02857f74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A59FFD7-713E-944D-B5D0-49E5B27E89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3705</TotalTime>
  <Words>1511</Words>
  <Application>Microsoft Macintosh PowerPoint</Application>
  <PresentationFormat>On-screen Show (4:3)</PresentationFormat>
  <Paragraphs>121</Paragraphs>
  <Slides>12</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Wingdings</vt:lpstr>
      <vt:lpstr>Verdana</vt:lpstr>
      <vt:lpstr>1_TitleSlide</vt:lpstr>
      <vt:lpstr>PowerPoint Presentation</vt:lpstr>
      <vt:lpstr>Learning objectives</vt:lpstr>
      <vt:lpstr>Recap</vt:lpstr>
      <vt:lpstr>Instructions and data</vt:lpstr>
      <vt:lpstr>Buses</vt:lpstr>
      <vt:lpstr>Directionality of buses</vt:lpstr>
      <vt:lpstr>Address bus</vt:lpstr>
      <vt:lpstr>Address bus</vt:lpstr>
      <vt:lpstr>Primary storage (memory)</vt:lpstr>
      <vt:lpstr>Memory (RAM)</vt:lpstr>
      <vt:lpstr>Wrap up: you have learned how to…</vt:lpstr>
      <vt:lpstr>and you have learned how to…</vt:lpstr>
    </vt:vector>
  </TitlesOfParts>
  <Company>Pearson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BTEC 2016</dc:title>
  <dc:creator>Pearson Education</dc:creator>
  <cp:lastModifiedBy>Ann Weidmann</cp:lastModifiedBy>
  <cp:revision>340</cp:revision>
  <cp:lastPrinted>2020-05-14T16:41:42Z</cp:lastPrinted>
  <dcterms:created xsi:type="dcterms:W3CDTF">2010-12-13T13:21:58Z</dcterms:created>
  <dcterms:modified xsi:type="dcterms:W3CDTF">2022-10-28T14:58:43Z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ContentTypeId">
    <vt:lpwstr>0x0101008EB804D4F82C0B4088CBB3A2B255BE33</vt:lpwstr>
  </property>
</Properties>
</file>